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46"/>
  </p:handoutMasterIdLst>
  <p:sldIdLst>
    <p:sldId id="4882" r:id="rId3"/>
    <p:sldId id="4888" r:id="rId5"/>
    <p:sldId id="4884" r:id="rId6"/>
    <p:sldId id="4973" r:id="rId7"/>
    <p:sldId id="4975" r:id="rId8"/>
    <p:sldId id="4974" r:id="rId9"/>
    <p:sldId id="4977" r:id="rId10"/>
    <p:sldId id="4976" r:id="rId11"/>
    <p:sldId id="4930" r:id="rId12"/>
    <p:sldId id="4898" r:id="rId13"/>
    <p:sldId id="4978" r:id="rId14"/>
    <p:sldId id="4980" r:id="rId15"/>
    <p:sldId id="4979" r:id="rId16"/>
    <p:sldId id="4982" r:id="rId17"/>
    <p:sldId id="4983" r:id="rId18"/>
    <p:sldId id="4981" r:id="rId19"/>
    <p:sldId id="4984" r:id="rId20"/>
    <p:sldId id="4989" r:id="rId21"/>
    <p:sldId id="4988" r:id="rId22"/>
    <p:sldId id="4987" r:id="rId23"/>
    <p:sldId id="4986" r:id="rId24"/>
    <p:sldId id="4985" r:id="rId25"/>
    <p:sldId id="4991" r:id="rId26"/>
    <p:sldId id="4992" r:id="rId27"/>
    <p:sldId id="4990" r:id="rId28"/>
    <p:sldId id="4969" r:id="rId29"/>
    <p:sldId id="4993" r:id="rId30"/>
    <p:sldId id="4994" r:id="rId31"/>
    <p:sldId id="4996" r:id="rId32"/>
    <p:sldId id="4995" r:id="rId33"/>
    <p:sldId id="4998" r:id="rId34"/>
    <p:sldId id="4997" r:id="rId35"/>
    <p:sldId id="5003" r:id="rId36"/>
    <p:sldId id="5002" r:id="rId37"/>
    <p:sldId id="5001" r:id="rId38"/>
    <p:sldId id="5000" r:id="rId39"/>
    <p:sldId id="5005" r:id="rId40"/>
    <p:sldId id="5004" r:id="rId41"/>
    <p:sldId id="5007" r:id="rId42"/>
    <p:sldId id="4967" r:id="rId43"/>
    <p:sldId id="4968" r:id="rId44"/>
    <p:sldId id="4889" r:id="rId45"/>
  </p:sldIdLst>
  <p:sldSz cx="12858750" cy="7232650"/>
  <p:notesSz cx="6858000" cy="9144000"/>
  <p:custDataLst>
    <p:tags r:id="rId5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FF33CC"/>
    <a:srgbClr val="CC99FF"/>
    <a:srgbClr val="FFCCFF"/>
    <a:srgbClr val="FF99FF"/>
    <a:srgbClr val="66CCFF"/>
    <a:srgbClr val="FBB80D"/>
    <a:srgbClr val="ADE4C3"/>
    <a:srgbClr val="ED1C24"/>
    <a:srgbClr val="A472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2" autoAdjust="0"/>
    <p:restoredTop sz="95274" autoAdjust="0"/>
  </p:normalViewPr>
  <p:slideViewPr>
    <p:cSldViewPr>
      <p:cViewPr varScale="1">
        <p:scale>
          <a:sx n="60" d="100"/>
          <a:sy n="60" d="100"/>
        </p:scale>
        <p:origin x="-744" y="-84"/>
      </p:cViewPr>
      <p:guideLst>
        <p:guide orient="horz" pos="328"/>
        <p:guide orient="horz" pos="4183"/>
        <p:guide pos="4050"/>
        <p:guide pos="557"/>
        <p:guide pos="7497"/>
        <p:guide pos="6908"/>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19.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C620A9-DA74-42BF-9043-257E1E6360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085759F-E270-46AF-BBBD-F20907FA53AF}" type="slidenum">
              <a:rPr lang="zh-CN" altLang="en-US" smtClean="0"/>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4320" y="-2814320"/>
            <a:ext cx="7236460" cy="12865100"/>
          </a:xfrm>
          <a:prstGeom prst="rect">
            <a:avLst/>
          </a:prstGeom>
        </p:spPr>
      </p:pic>
      <p:sp>
        <p:nvSpPr>
          <p:cNvPr id="7" name="矩形 6"/>
          <p:cNvSpPr/>
          <p:nvPr userDrawn="1"/>
        </p:nvSpPr>
        <p:spPr>
          <a:xfrm>
            <a:off x="233045" y="177800"/>
            <a:ext cx="12439015" cy="6805930"/>
          </a:xfrm>
          <a:prstGeom prst="rect">
            <a:avLst/>
          </a:prstGeom>
          <a:solidFill>
            <a:srgbClr val="FCDDBD"/>
          </a:solidFill>
          <a:ln w="603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7495" y="-2816860"/>
            <a:ext cx="7242810" cy="12877165"/>
          </a:xfrm>
          <a:prstGeom prst="rect">
            <a:avLst/>
          </a:prstGeom>
        </p:spPr>
      </p:pic>
      <p:grpSp>
        <p:nvGrpSpPr>
          <p:cNvPr id="7" name="组合 6"/>
          <p:cNvGrpSpPr/>
          <p:nvPr userDrawn="1"/>
        </p:nvGrpSpPr>
        <p:grpSpPr>
          <a:xfrm>
            <a:off x="2198370" y="1628140"/>
            <a:ext cx="8232775" cy="3761740"/>
            <a:chOff x="903299" y="672626"/>
            <a:chExt cx="10580512" cy="5859781"/>
          </a:xfrm>
        </p:grpSpPr>
        <p:sp>
          <p:nvSpPr>
            <p:cNvPr id="5" name="矩形 4"/>
            <p:cNvSpPr/>
            <p:nvPr/>
          </p:nvSpPr>
          <p:spPr>
            <a:xfrm>
              <a:off x="1207783" y="672626"/>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03299" y="947651"/>
              <a:ext cx="10276028" cy="5584756"/>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476900">
            <a:off x="7785735" y="815340"/>
            <a:ext cx="3130550" cy="2673350"/>
          </a:xfrm>
          <a:prstGeom prst="rect">
            <a:avLst/>
          </a:prstGeom>
        </p:spPr>
      </p:pic>
      <p:pic>
        <p:nvPicPr>
          <p:cNvPr id="14" name="图片 13"/>
          <p:cNvPicPr>
            <a:picLocks noChangeAspect="1"/>
          </p:cNvPicPr>
          <p:nvPr userDrawn="1"/>
        </p:nvPicPr>
        <p:blipFill rotWithShape="1">
          <a:blip r:embed="rId4" cstate="print">
            <a:extLst>
              <a:ext uri="{28A0092B-C50C-407E-A947-70E740481C1C}">
                <a14:useLocalDpi xmlns:a14="http://schemas.microsoft.com/office/drawing/2010/main" val="0"/>
              </a:ext>
            </a:extLst>
          </a:blip>
          <a:srcRect t="44058" b="42029"/>
          <a:stretch>
            <a:fillRect/>
          </a:stretch>
        </p:blipFill>
        <p:spPr>
          <a:xfrm>
            <a:off x="5811520" y="5591810"/>
            <a:ext cx="6739255" cy="1337310"/>
          </a:xfrm>
          <a:prstGeom prst="rect">
            <a:avLst/>
          </a:prstGeom>
        </p:spPr>
      </p:pic>
      <p:pic>
        <p:nvPicPr>
          <p:cNvPr id="13" name="图片 12"/>
          <p:cNvPicPr>
            <a:picLocks noChangeAspect="1"/>
          </p:cNvPicPr>
          <p:nvPr userDrawn="1"/>
        </p:nvPicPr>
        <p:blipFill rotWithShape="1">
          <a:blip r:embed="rId5" cstate="print">
            <a:extLst>
              <a:ext uri="{28A0092B-C50C-407E-A947-70E740481C1C}">
                <a14:useLocalDpi xmlns:a14="http://schemas.microsoft.com/office/drawing/2010/main" val="0"/>
              </a:ext>
            </a:extLst>
          </a:blip>
          <a:srcRect t="3092" b="64444"/>
          <a:stretch>
            <a:fillRect/>
          </a:stretch>
        </p:blipFill>
        <p:spPr>
          <a:xfrm rot="20220880">
            <a:off x="367548" y="-905065"/>
            <a:ext cx="6633631" cy="32296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07970" y="-2807335"/>
            <a:ext cx="7219950" cy="12835255"/>
          </a:xfrm>
          <a:prstGeom prst="rect">
            <a:avLst/>
          </a:prstGeom>
        </p:spPr>
      </p:pic>
      <p:sp>
        <p:nvSpPr>
          <p:cNvPr id="5" name="矩形 4"/>
          <p:cNvSpPr/>
          <p:nvPr userDrawn="1"/>
        </p:nvSpPr>
        <p:spPr>
          <a:xfrm>
            <a:off x="1207770" y="67056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userDrawn="1"/>
        </p:nvSpPr>
        <p:spPr>
          <a:xfrm>
            <a:off x="903605" y="947420"/>
            <a:ext cx="10709275" cy="5879465"/>
          </a:xfrm>
          <a:prstGeom prst="rect">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5400000">
            <a:off x="2813050" y="-2813050"/>
            <a:ext cx="7232650" cy="1285875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t="55459" r="72315" b="19420"/>
          <a:stretch>
            <a:fillRect/>
          </a:stretch>
        </p:blipFill>
        <p:spPr>
          <a:xfrm>
            <a:off x="-312420" y="1438910"/>
            <a:ext cx="3472815" cy="4726305"/>
          </a:xfrm>
          <a:prstGeom prst="rect">
            <a:avLst/>
          </a:prstGeom>
        </p:spPr>
      </p:pic>
      <p:pic>
        <p:nvPicPr>
          <p:cNvPr id="26" name="图片 25"/>
          <p:cNvPicPr>
            <a:picLocks noChangeAspect="1"/>
          </p:cNvPicPr>
          <p:nvPr userDrawn="1"/>
        </p:nvPicPr>
        <p:blipFill rotWithShape="1">
          <a:blip r:embed="rId4" cstate="print">
            <a:extLst>
              <a:ext uri="{28A0092B-C50C-407E-A947-70E740481C1C}">
                <a14:useLocalDpi xmlns:a14="http://schemas.microsoft.com/office/drawing/2010/main" val="0"/>
              </a:ext>
            </a:extLst>
          </a:blip>
          <a:srcRect l="76082" t="59517" b="3188"/>
          <a:stretch>
            <a:fillRect/>
          </a:stretch>
        </p:blipFill>
        <p:spPr>
          <a:xfrm>
            <a:off x="11370310" y="1144325"/>
            <a:ext cx="1332273" cy="3115486"/>
          </a:xfrm>
          <a:prstGeom prst="rect">
            <a:avLst/>
          </a:prstGeom>
        </p:spPr>
      </p:pic>
      <p:pic>
        <p:nvPicPr>
          <p:cNvPr id="27" name="图片 26"/>
          <p:cNvPicPr>
            <a:picLocks noChangeAspect="1"/>
          </p:cNvPicPr>
          <p:nvPr userDrawn="1"/>
        </p:nvPicPr>
        <p:blipFill rotWithShape="1">
          <a:blip r:embed="rId5" cstate="print">
            <a:extLst>
              <a:ext uri="{28A0092B-C50C-407E-A947-70E740481C1C}">
                <a14:useLocalDpi xmlns:a14="http://schemas.microsoft.com/office/drawing/2010/main" val="0"/>
              </a:ext>
            </a:extLst>
          </a:blip>
          <a:srcRect t="44058" b="42029"/>
          <a:stretch>
            <a:fillRect/>
          </a:stretch>
        </p:blipFill>
        <p:spPr>
          <a:xfrm>
            <a:off x="5827661" y="5576668"/>
            <a:ext cx="6380213" cy="12660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arn(inVertical)">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AAC620A9-DA74-42BF-9043-257E1E63600C}"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D085759F-E270-46AF-BBBD-F20907FA53A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4.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32.jpeg"/><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37.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39.jpeg"/><Relationship Id="rId1"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1.xml"/><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21.jpeg"/><Relationship Id="rId1"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52.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53.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259"/>
          <p:cNvSpPr>
            <a:spLocks noChangeArrowheads="1"/>
          </p:cNvSpPr>
          <p:nvPr/>
        </p:nvSpPr>
        <p:spPr bwMode="auto">
          <a:xfrm>
            <a:off x="935663" y="647358"/>
            <a:ext cx="3672408" cy="1015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accent1">
                    <a:lumMod val="75000"/>
                  </a:schemeClr>
                </a:solidFill>
                <a:latin typeface="Arial" panose="020B0604020202020204" pitchFamily="34" charset="0"/>
                <a:cs typeface="Arial" panose="020B0604020202020204" pitchFamily="34" charset="0"/>
              </a:rPr>
              <a:t>音乐鉴赏</a:t>
            </a:r>
            <a:endParaRPr lang="en-US" altLang="zh-CN" sz="6600" b="1" dirty="0">
              <a:solidFill>
                <a:schemeClr val="accent1">
                  <a:lumMod val="75000"/>
                </a:schemeClr>
              </a:solidFill>
              <a:latin typeface="Arial" panose="020B0604020202020204" pitchFamily="34" charset="0"/>
              <a:cs typeface="Arial" panose="020B0604020202020204" pitchFamily="34" charset="0"/>
            </a:endParaRPr>
          </a:p>
        </p:txBody>
      </p:sp>
      <p:pic>
        <p:nvPicPr>
          <p:cNvPr id="2" name="Could This Be Love">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cstate="print"/>
          <a:stretch>
            <a:fillRect/>
          </a:stretch>
        </p:blipFill>
        <p:spPr>
          <a:xfrm>
            <a:off x="6124575" y="-1064195"/>
            <a:ext cx="609600" cy="609600"/>
          </a:xfrm>
          <a:prstGeom prst="rect">
            <a:avLst/>
          </a:prstGeom>
        </p:spPr>
      </p:pic>
      <p:sp>
        <p:nvSpPr>
          <p:cNvPr id="16" name="矩形 259"/>
          <p:cNvSpPr>
            <a:spLocks noChangeArrowheads="1"/>
          </p:cNvSpPr>
          <p:nvPr/>
        </p:nvSpPr>
        <p:spPr bwMode="auto">
          <a:xfrm>
            <a:off x="3501653" y="3200792"/>
            <a:ext cx="6192688" cy="830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dirty="0" smtClean="0">
                <a:solidFill>
                  <a:schemeClr val="bg1">
                    <a:lumMod val="50000"/>
                  </a:schemeClr>
                </a:solidFill>
                <a:latin typeface="Arial" panose="020B0604020202020204" pitchFamily="34" charset="0"/>
                <a:cs typeface="Arial" panose="020B0604020202020204" pitchFamily="34" charset="0"/>
              </a:rPr>
              <a:t>第七章</a:t>
            </a:r>
            <a:r>
              <a:rPr lang="en-US" altLang="zh-CN" sz="5400" b="1" dirty="0" smtClean="0">
                <a:solidFill>
                  <a:schemeClr val="bg1">
                    <a:lumMod val="50000"/>
                  </a:schemeClr>
                </a:solidFill>
                <a:latin typeface="Arial" panose="020B0604020202020204" pitchFamily="34" charset="0"/>
                <a:cs typeface="Arial" panose="020B0604020202020204" pitchFamily="34" charset="0"/>
              </a:rPr>
              <a:t>     </a:t>
            </a:r>
            <a:r>
              <a:rPr lang="zh-CN" altLang="en-US" sz="5400" b="1" dirty="0" smtClean="0">
                <a:solidFill>
                  <a:schemeClr val="bg1">
                    <a:lumMod val="50000"/>
                  </a:schemeClr>
                </a:solidFill>
                <a:latin typeface="Arial" panose="020B0604020202020204" pitchFamily="34" charset="0"/>
                <a:cs typeface="Arial" panose="020B0604020202020204" pitchFamily="34" charset="0"/>
              </a:rPr>
              <a:t>中外舞剧</a:t>
            </a:r>
            <a:endParaRPr lang="en-US" altLang="zh-CN" sz="5400" b="1" dirty="0">
              <a:solidFill>
                <a:schemeClr val="bg1">
                  <a:lumMod val="50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
                                        </p:tgtEl>
                                        <p:attrNameLst>
                                          <p:attrName>ppt_y</p:attrName>
                                        </p:attrNameLst>
                                      </p:cBhvr>
                                      <p:tavLst>
                                        <p:tav tm="0">
                                          <p:val>
                                            <p:strVal val="#ppt_y"/>
                                          </p:val>
                                        </p:tav>
                                        <p:tav tm="100000">
                                          <p:val>
                                            <p:strVal val="#ppt_y"/>
                                          </p:val>
                                        </p:tav>
                                      </p:tavLst>
                                    </p:anim>
                                    <p:anim calcmode="lin" valueType="num">
                                      <p:cBhvr>
                                        <p:cTn id="1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
                                        </p:tgtEl>
                                      </p:cBhvr>
                                    </p:animEffect>
                                  </p:childTnLst>
                                </p:cTn>
                              </p:par>
                            </p:childTnLst>
                          </p:cTn>
                        </p:par>
                        <p:par>
                          <p:cTn id="16" fill="hold">
                            <p:stCondLst>
                              <p:cond delay="64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7"/>
                                        </p:tgtEl>
                                      </p:cBhvr>
                                    </p:animEffect>
                                    <p:animScale>
                                      <p:cBhvr>
                                        <p:cTn id="19" dur="250" autoRev="1" fill="hold"/>
                                        <p:tgtEl>
                                          <p:spTgt spid="17"/>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104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3" repeatCount="indefinite" fill="remove" display="0">
                  <p:stCondLst>
                    <p:cond delay="indefinite"/>
                  </p:stCondLst>
                  <p:endCondLst>
                    <p:cond evt="onStopAudio" delay="0">
                      <p:tgtEl>
                        <p:sldTgt/>
                      </p:tgtEl>
                    </p:cond>
                  </p:endCondLst>
                </p:cTn>
                <p:tgtEl>
                  <p:spTgt spid="2"/>
                </p:tgtEl>
              </p:cMediaNode>
            </p:video>
          </p:childTnLst>
        </p:cTn>
      </p:par>
    </p:tnLst>
    <p:bldLst>
      <p:bldP spid="17" grpId="0" bldLvl="0" animBg="1"/>
      <p:bldP spid="17" grpId="1" bldLvl="0" animBg="1"/>
      <p:bldP spid="16" grpId="0" bldLvl="0" animBg="1"/>
      <p:bldP spid="1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rgbClr val="00B0F0"/>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一</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5925319" y="3112269"/>
            <a:ext cx="6336704"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西方舞剧的形成与发展</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芭蕾2.jpg"/>
          <p:cNvPicPr>
            <a:picLocks noChangeAspect="1"/>
          </p:cNvPicPr>
          <p:nvPr/>
        </p:nvPicPr>
        <p:blipFill>
          <a:blip r:embed="rId1" cstate="print"/>
          <a:stretch>
            <a:fillRect/>
          </a:stretch>
        </p:blipFill>
        <p:spPr>
          <a:xfrm>
            <a:off x="1316807" y="2536205"/>
            <a:ext cx="2908350" cy="3644550"/>
          </a:xfrm>
          <a:prstGeom prst="rect">
            <a:avLst/>
          </a:prstGeom>
        </p:spPr>
      </p:pic>
      <p:sp>
        <p:nvSpPr>
          <p:cNvPr id="7" name="矩形 6"/>
          <p:cNvSpPr/>
          <p:nvPr/>
        </p:nvSpPr>
        <p:spPr>
          <a:xfrm>
            <a:off x="956767" y="1168053"/>
            <a:ext cx="10945216" cy="1107996"/>
          </a:xfrm>
          <a:prstGeom prst="rect">
            <a:avLst/>
          </a:prstGeom>
        </p:spPr>
        <p:txBody>
          <a:bodyPr wrap="square">
            <a:spAutoFit/>
          </a:bodyPr>
          <a:lstStyle/>
          <a:p>
            <a:pPr algn="just">
              <a:lnSpc>
                <a:spcPct val="150000"/>
              </a:lnSpc>
            </a:pPr>
            <a:r>
              <a:rPr lang="zh-CN" altLang="en-US" sz="2200" dirty="0" smtClean="0"/>
              <a:t>        舞剧在西方被通称为“芭蕾”，起源于文艺复兴时期的意大利，形成于</a:t>
            </a:r>
            <a:r>
              <a:rPr lang="en-US" altLang="zh-CN" sz="2200" dirty="0" smtClean="0"/>
              <a:t>16</a:t>
            </a:r>
            <a:r>
              <a:rPr lang="zh-CN" altLang="en-US" sz="2200" dirty="0" smtClean="0"/>
              <a:t>世</a:t>
            </a:r>
            <a:r>
              <a:rPr lang="zh-CN" altLang="en-US" sz="2200" dirty="0" smtClean="0"/>
              <a:t>纪的法国，经过几百年的演变发展，已成为世界性的舞蹈艺术。</a:t>
            </a:r>
            <a:endParaRPr lang="zh-CN" altLang="en-US" sz="2200" dirty="0" smtClean="0"/>
          </a:p>
        </p:txBody>
      </p:sp>
      <p:sp>
        <p:nvSpPr>
          <p:cNvPr id="8" name="矩形 7"/>
          <p:cNvSpPr/>
          <p:nvPr/>
        </p:nvSpPr>
        <p:spPr>
          <a:xfrm>
            <a:off x="4701183" y="3040261"/>
            <a:ext cx="7200800" cy="3139321"/>
          </a:xfrm>
          <a:prstGeom prst="rect">
            <a:avLst/>
          </a:prstGeom>
        </p:spPr>
        <p:txBody>
          <a:bodyPr wrap="square">
            <a:spAutoFit/>
          </a:bodyPr>
          <a:lstStyle/>
          <a:p>
            <a:pPr algn="just">
              <a:lnSpc>
                <a:spcPct val="150000"/>
              </a:lnSpc>
            </a:pPr>
            <a:r>
              <a:rPr lang="zh-CN" altLang="en-US" sz="2200" dirty="0" smtClean="0"/>
              <a:t>        最早的芭蕾演出出现在</a:t>
            </a:r>
            <a:r>
              <a:rPr lang="en-US" altLang="zh-CN" sz="2200" dirty="0" smtClean="0"/>
              <a:t>1489 </a:t>
            </a:r>
            <a:r>
              <a:rPr lang="zh-CN" altLang="en-US" sz="2200" dirty="0" smtClean="0"/>
              <a:t>年，为庆祝米兰公爵结婚，由意大利人贝尔贡泽奥</a:t>
            </a:r>
            <a:r>
              <a:rPr lang="en-US" altLang="zh-CN" sz="2200" dirty="0" smtClean="0"/>
              <a:t>•</a:t>
            </a:r>
            <a:r>
              <a:rPr lang="zh-CN" altLang="en-US" sz="2200" dirty="0" smtClean="0"/>
              <a:t>博</a:t>
            </a:r>
            <a:r>
              <a:rPr lang="zh-CN" altLang="en-US" sz="2200" dirty="0" smtClean="0"/>
              <a:t>塔根据希腊神话题材编排了</a:t>
            </a:r>
            <a:r>
              <a:rPr lang="en-US" altLang="zh-CN" sz="2200" dirty="0" smtClean="0"/>
              <a:t>《</a:t>
            </a:r>
            <a:r>
              <a:rPr lang="zh-CN" altLang="en-US" sz="2200" dirty="0" smtClean="0"/>
              <a:t>奥菲欧</a:t>
            </a:r>
            <a:r>
              <a:rPr lang="en-US" altLang="zh-CN" sz="2200" dirty="0" smtClean="0"/>
              <a:t>》</a:t>
            </a:r>
            <a:r>
              <a:rPr lang="zh-CN" altLang="en-US" sz="2200" dirty="0" smtClean="0"/>
              <a:t>，剧中每个舞蹈与歌唱的场面均被巧妙地安排在宴会席间，起烘托气氛的作用。</a:t>
            </a:r>
            <a:endParaRPr lang="en-US" altLang="zh-CN" sz="2200" dirty="0" smtClean="0"/>
          </a:p>
          <a:p>
            <a:pPr algn="just">
              <a:lnSpc>
                <a:spcPct val="150000"/>
              </a:lnSpc>
            </a:pPr>
            <a:r>
              <a:rPr lang="en-US" altLang="zh-CN" sz="2200" dirty="0" smtClean="0"/>
              <a:t>         </a:t>
            </a:r>
            <a:r>
              <a:rPr lang="zh-CN" altLang="en-US" sz="2200" dirty="0" smtClean="0"/>
              <a:t>芭蕾史学家把这种形式称为“席间芭蕾”，认为</a:t>
            </a:r>
            <a:r>
              <a:rPr lang="en-US" altLang="zh-CN" sz="2200" dirty="0" smtClean="0"/>
              <a:t>《</a:t>
            </a:r>
            <a:r>
              <a:rPr lang="zh-CN" altLang="en-US" sz="2200" dirty="0" smtClean="0"/>
              <a:t>奥菲欧</a:t>
            </a:r>
            <a:r>
              <a:rPr lang="en-US" altLang="zh-CN" sz="2200" dirty="0" smtClean="0"/>
              <a:t>》</a:t>
            </a:r>
            <a:r>
              <a:rPr lang="zh-CN" altLang="en-US" sz="2200" dirty="0" smtClean="0"/>
              <a:t>是第一部真正的宫廷芭蕾。</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532831" y="2248173"/>
            <a:ext cx="6429375" cy="2631490"/>
          </a:xfrm>
          <a:prstGeom prst="rect">
            <a:avLst/>
          </a:prstGeom>
          <a:blipFill>
            <a:blip r:embed="rId1" cstate="print"/>
            <a:tile tx="0" ty="0" sx="100000" sy="100000" flip="none" algn="tl"/>
          </a:blipFill>
        </p:spPr>
        <p:txBody>
          <a:bodyPr>
            <a:spAutoFit/>
          </a:bodyPr>
          <a:lstStyle/>
          <a:p>
            <a:pPr algn="just">
              <a:lnSpc>
                <a:spcPct val="150000"/>
              </a:lnSpc>
            </a:pPr>
            <a:r>
              <a:rPr lang="zh-CN" altLang="en-US" sz="2200" dirty="0" smtClean="0">
                <a:latin typeface="楷体" panose="02010609060101010101" pitchFamily="49" charset="-122"/>
                <a:ea typeface="楷体" panose="02010609060101010101" pitchFamily="49" charset="-122"/>
              </a:rPr>
              <a:t>   “席间芭蕾”是舞蹈动作与宴会菜肴内容相结合的舞蹈。比如端猪肉上桌，就跳狩猎舞；端鱼上桌就跳捕鱼舞。后来不断地扩大表演内容、丰富表演形式，成为包括朗诵、歌唱、乐器演奏等多种形式的舞蹈艺术。</a:t>
            </a:r>
            <a:endParaRPr lang="zh-CN" altLang="en-US" sz="2200" dirty="0">
              <a:latin typeface="楷体" panose="02010609060101010101" pitchFamily="49" charset="-122"/>
              <a:ea typeface="楷体" panose="02010609060101010101" pitchFamily="49" charset="-122"/>
            </a:endParaRPr>
          </a:p>
        </p:txBody>
      </p:sp>
      <p:pic>
        <p:nvPicPr>
          <p:cNvPr id="7" name="图片 6" descr="芭蕾3.jpg"/>
          <p:cNvPicPr>
            <a:picLocks noChangeAspect="1"/>
          </p:cNvPicPr>
          <p:nvPr/>
        </p:nvPicPr>
        <p:blipFill>
          <a:blip r:embed="rId2" cstate="print"/>
          <a:stretch>
            <a:fillRect/>
          </a:stretch>
        </p:blipFill>
        <p:spPr>
          <a:xfrm>
            <a:off x="8373591" y="1528093"/>
            <a:ext cx="3168352" cy="47525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244799" y="2104157"/>
            <a:ext cx="6429375" cy="2123658"/>
          </a:xfrm>
          <a:prstGeom prst="rect">
            <a:avLst/>
          </a:prstGeom>
        </p:spPr>
        <p:txBody>
          <a:bodyPr>
            <a:spAutoFit/>
          </a:bodyPr>
          <a:lstStyle/>
          <a:p>
            <a:pPr algn="just">
              <a:lnSpc>
                <a:spcPct val="150000"/>
              </a:lnSpc>
            </a:pPr>
            <a:r>
              <a:rPr lang="en-US" altLang="zh-CN" sz="2200" dirty="0" smtClean="0"/>
              <a:t>         1581 </a:t>
            </a:r>
            <a:r>
              <a:rPr lang="zh-CN" altLang="en-US" sz="2200" dirty="0" smtClean="0"/>
              <a:t>年，</a:t>
            </a:r>
            <a:r>
              <a:rPr lang="en-US" altLang="zh-CN" sz="2200" dirty="0" smtClean="0"/>
              <a:t>《</a:t>
            </a:r>
            <a:r>
              <a:rPr lang="zh-CN" altLang="en-US" sz="2200" dirty="0" smtClean="0"/>
              <a:t>皇后喜剧芭蕾</a:t>
            </a:r>
            <a:r>
              <a:rPr lang="en-US" altLang="zh-CN" sz="2200" dirty="0" smtClean="0"/>
              <a:t>》</a:t>
            </a:r>
            <a:r>
              <a:rPr lang="zh-CN" altLang="en-US" sz="2200" dirty="0" smtClean="0"/>
              <a:t>的诞生，使法国有了第一部完整情节的芭蕾舞剧，这是博若瓦叶根据荷马史诗</a:t>
            </a:r>
            <a:r>
              <a:rPr lang="en-US" altLang="zh-CN" sz="2200" dirty="0" smtClean="0"/>
              <a:t>《</a:t>
            </a:r>
            <a:r>
              <a:rPr lang="zh-CN" altLang="en-US" sz="2200" dirty="0" smtClean="0"/>
              <a:t>奥德赛</a:t>
            </a:r>
            <a:r>
              <a:rPr lang="en-US" altLang="zh-CN" sz="2200" dirty="0" smtClean="0"/>
              <a:t>》</a:t>
            </a:r>
            <a:r>
              <a:rPr lang="zh-CN" altLang="en-US" sz="2200" dirty="0" smtClean="0"/>
              <a:t>中西尔科的传说创作的，是芭蕾与戏剧相结合的产物。</a:t>
            </a:r>
            <a:endParaRPr lang="zh-CN" altLang="en-US" sz="2200" dirty="0" smtClean="0"/>
          </a:p>
        </p:txBody>
      </p:sp>
      <p:pic>
        <p:nvPicPr>
          <p:cNvPr id="7" name="图片 6" descr="芭蕾4.jpg"/>
          <p:cNvPicPr>
            <a:picLocks noChangeAspect="1"/>
          </p:cNvPicPr>
          <p:nvPr/>
        </p:nvPicPr>
        <p:blipFill>
          <a:blip r:embed="rId1" cstate="print"/>
          <a:stretch>
            <a:fillRect/>
          </a:stretch>
        </p:blipFill>
        <p:spPr>
          <a:xfrm>
            <a:off x="8013551" y="1240061"/>
            <a:ext cx="4116400" cy="548853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168053"/>
            <a:ext cx="11017224" cy="600164"/>
          </a:xfrm>
          <a:prstGeom prst="rect">
            <a:avLst/>
          </a:prstGeom>
          <a:solidFill>
            <a:srgbClr val="FFFF00"/>
          </a:solidFill>
        </p:spPr>
        <p:txBody>
          <a:bodyPr wrap="square">
            <a:spAutoFit/>
          </a:bodyPr>
          <a:lstStyle/>
          <a:p>
            <a:pPr algn="just">
              <a:lnSpc>
                <a:spcPct val="150000"/>
              </a:lnSpc>
            </a:pPr>
            <a:r>
              <a:rPr lang="zh-CN" altLang="en-US" sz="2200" dirty="0" smtClean="0"/>
              <a:t>吕利</a:t>
            </a:r>
            <a:r>
              <a:rPr lang="en-US" altLang="zh-CN" sz="2200" dirty="0" smtClean="0"/>
              <a:t>1681 </a:t>
            </a:r>
            <a:r>
              <a:rPr lang="zh-CN" altLang="en-US" sz="2200" dirty="0" smtClean="0"/>
              <a:t>年作曲的</a:t>
            </a:r>
            <a:r>
              <a:rPr lang="en-US" altLang="zh-CN" sz="2200" dirty="0" smtClean="0"/>
              <a:t>《</a:t>
            </a:r>
            <a:r>
              <a:rPr lang="zh-CN" altLang="en-US" sz="2200" dirty="0" smtClean="0"/>
              <a:t>爱神的胜利</a:t>
            </a:r>
            <a:r>
              <a:rPr lang="en-US" altLang="zh-CN" sz="2200" dirty="0" smtClean="0"/>
              <a:t>》</a:t>
            </a:r>
            <a:r>
              <a:rPr lang="zh-CN" altLang="en-US" sz="2200" dirty="0" smtClean="0"/>
              <a:t>一剧中，第一批职业女演员加入演出。</a:t>
            </a:r>
            <a:endParaRPr lang="zh-CN" altLang="en-US" sz="2200" dirty="0" smtClean="0"/>
          </a:p>
        </p:txBody>
      </p:sp>
      <p:sp>
        <p:nvSpPr>
          <p:cNvPr id="7" name="矩形 6"/>
          <p:cNvSpPr/>
          <p:nvPr/>
        </p:nvSpPr>
        <p:spPr>
          <a:xfrm>
            <a:off x="884759" y="1888133"/>
            <a:ext cx="11089232" cy="1050096"/>
          </a:xfrm>
          <a:prstGeom prst="rect">
            <a:avLst/>
          </a:prstGeom>
          <a:solidFill>
            <a:srgbClr val="FFCCFF"/>
          </a:solidFill>
        </p:spPr>
        <p:txBody>
          <a:bodyPr wrap="square">
            <a:spAutoFit/>
          </a:bodyPr>
          <a:lstStyle/>
          <a:p>
            <a:pPr algn="just">
              <a:lnSpc>
                <a:spcPct val="150000"/>
              </a:lnSpc>
            </a:pPr>
            <a:r>
              <a:rPr lang="en-US" altLang="zh-CN" sz="2200" dirty="0" smtClean="0"/>
              <a:t>18</a:t>
            </a:r>
            <a:r>
              <a:rPr lang="zh-CN" altLang="en-US" sz="2200" dirty="0" smtClean="0"/>
              <a:t>世</a:t>
            </a:r>
            <a:r>
              <a:rPr lang="zh-CN" altLang="en-US" sz="2200" dirty="0" smtClean="0"/>
              <a:t>纪，让</a:t>
            </a:r>
            <a:r>
              <a:rPr lang="en-US" altLang="zh-CN" sz="2200" dirty="0" smtClean="0"/>
              <a:t>•</a:t>
            </a:r>
            <a:r>
              <a:rPr lang="zh-CN" altLang="en-US" sz="2200" dirty="0" smtClean="0"/>
              <a:t>乔</a:t>
            </a:r>
            <a:r>
              <a:rPr lang="zh-CN" altLang="en-US" sz="2200" dirty="0" smtClean="0"/>
              <a:t>治</a:t>
            </a:r>
            <a:r>
              <a:rPr lang="en-US" altLang="zh-CN" sz="2200" dirty="0" smtClean="0"/>
              <a:t>•</a:t>
            </a:r>
            <a:r>
              <a:rPr lang="zh-CN" altLang="en-US" sz="2200" dirty="0" smtClean="0"/>
              <a:t>诺</a:t>
            </a:r>
            <a:r>
              <a:rPr lang="zh-CN" altLang="en-US" sz="2200" dirty="0" smtClean="0"/>
              <a:t>维尔取消了表演时戴的假面具，并提出了“情节舞剧”的主张，使芭蕾逐渐脱离歌剧而成为一种独立的舞台表演艺术，并流传到欧洲各国。</a:t>
            </a:r>
            <a:endParaRPr lang="zh-CN" altLang="en-US" sz="2200" dirty="0" smtClean="0"/>
          </a:p>
        </p:txBody>
      </p:sp>
      <p:sp>
        <p:nvSpPr>
          <p:cNvPr id="8" name="矩形 7"/>
          <p:cNvSpPr/>
          <p:nvPr/>
        </p:nvSpPr>
        <p:spPr>
          <a:xfrm>
            <a:off x="812751" y="3184277"/>
            <a:ext cx="11089232" cy="1107996"/>
          </a:xfrm>
          <a:prstGeom prst="rect">
            <a:avLst/>
          </a:prstGeom>
          <a:solidFill>
            <a:srgbClr val="FFC000"/>
          </a:solidFill>
        </p:spPr>
        <p:txBody>
          <a:bodyPr wrap="square">
            <a:spAutoFit/>
          </a:bodyPr>
          <a:lstStyle/>
          <a:p>
            <a:pPr algn="just">
              <a:lnSpc>
                <a:spcPct val="150000"/>
              </a:lnSpc>
            </a:pPr>
            <a:r>
              <a:rPr lang="en-US" altLang="zh-CN" sz="2200" dirty="0" smtClean="0"/>
              <a:t>19</a:t>
            </a:r>
            <a:r>
              <a:rPr lang="zh-CN" altLang="en-US" sz="2200" dirty="0" smtClean="0"/>
              <a:t>世</a:t>
            </a:r>
            <a:r>
              <a:rPr lang="zh-CN" altLang="en-US" sz="2200" dirty="0" smtClean="0"/>
              <a:t>纪，舞剧得到进一步发展，比较重要的芭蕾音乐作品有</a:t>
            </a:r>
            <a:r>
              <a:rPr lang="en-US" altLang="zh-CN" sz="2200" dirty="0" smtClean="0"/>
              <a:t>《</a:t>
            </a:r>
            <a:r>
              <a:rPr lang="zh-CN" altLang="en-US" sz="2200" dirty="0" smtClean="0"/>
              <a:t>仙女</a:t>
            </a:r>
            <a:r>
              <a:rPr lang="en-US" altLang="zh-CN" sz="2200" dirty="0" smtClean="0"/>
              <a:t>》《</a:t>
            </a:r>
            <a:r>
              <a:rPr lang="zh-CN" altLang="en-US" sz="2200" dirty="0" smtClean="0"/>
              <a:t>吉赛尔</a:t>
            </a:r>
            <a:r>
              <a:rPr lang="en-US" altLang="zh-CN" sz="2200" dirty="0" smtClean="0"/>
              <a:t>》《</a:t>
            </a:r>
            <a:r>
              <a:rPr lang="zh-CN" altLang="en-US" sz="2200" dirty="0" smtClean="0"/>
              <a:t>葛蓓莉亚</a:t>
            </a:r>
            <a:r>
              <a:rPr lang="en-US" altLang="zh-CN" sz="2200" dirty="0" smtClean="0"/>
              <a:t>》</a:t>
            </a:r>
            <a:r>
              <a:rPr lang="zh-CN" altLang="en-US" sz="2200" dirty="0" smtClean="0"/>
              <a:t>和</a:t>
            </a:r>
            <a:r>
              <a:rPr lang="en-US" altLang="zh-CN" sz="2200" dirty="0" smtClean="0"/>
              <a:t>《</a:t>
            </a:r>
            <a:r>
              <a:rPr lang="zh-CN" altLang="en-US" sz="2200" dirty="0" smtClean="0"/>
              <a:t>希尔维亚</a:t>
            </a:r>
            <a:r>
              <a:rPr lang="en-US" altLang="zh-CN" sz="2200" dirty="0" smtClean="0"/>
              <a:t>》</a:t>
            </a:r>
            <a:r>
              <a:rPr lang="zh-CN" altLang="en-US" sz="2200" dirty="0" smtClean="0"/>
              <a:t>，它们都是法国浪漫主义芭蕾的代表作品。</a:t>
            </a:r>
            <a:endParaRPr lang="zh-CN" altLang="en-US" sz="2200" dirty="0" smtClean="0"/>
          </a:p>
        </p:txBody>
      </p:sp>
      <p:sp>
        <p:nvSpPr>
          <p:cNvPr id="9" name="矩形 8"/>
          <p:cNvSpPr/>
          <p:nvPr/>
        </p:nvSpPr>
        <p:spPr>
          <a:xfrm>
            <a:off x="812751" y="4480421"/>
            <a:ext cx="11161240" cy="1615827"/>
          </a:xfrm>
          <a:prstGeom prst="rect">
            <a:avLst/>
          </a:prstGeom>
          <a:solidFill>
            <a:srgbClr val="CC99FF"/>
          </a:solidFill>
        </p:spPr>
        <p:txBody>
          <a:bodyPr wrap="square">
            <a:spAutoFit/>
          </a:bodyPr>
          <a:lstStyle/>
          <a:p>
            <a:pPr algn="just">
              <a:lnSpc>
                <a:spcPct val="150000"/>
              </a:lnSpc>
            </a:pPr>
            <a:r>
              <a:rPr lang="en-US" altLang="zh-CN" sz="2200" dirty="0" smtClean="0"/>
              <a:t>19 </a:t>
            </a:r>
            <a:r>
              <a:rPr lang="zh-CN" altLang="en-US" sz="2200" dirty="0" smtClean="0"/>
              <a:t>世纪中期，浪漫主义思潮涌进芭蕾艺术领域，芭蕾从内容到形式都发生根本性的变化，足尖舞功成为芭蕾的一大要素。</a:t>
            </a:r>
            <a:r>
              <a:rPr lang="en-US" altLang="zh-CN" sz="2200" dirty="0" smtClean="0"/>
              <a:t>1832</a:t>
            </a:r>
            <a:r>
              <a:rPr lang="zh-CN" altLang="en-US" sz="2200" dirty="0" smtClean="0"/>
              <a:t>年</a:t>
            </a:r>
            <a:r>
              <a:rPr lang="zh-CN" altLang="en-US" sz="2200" dirty="0" smtClean="0"/>
              <a:t>，菲利普</a:t>
            </a:r>
            <a:r>
              <a:rPr lang="en-US" altLang="zh-CN" sz="2200" dirty="0" smtClean="0"/>
              <a:t>•</a:t>
            </a:r>
            <a:r>
              <a:rPr lang="zh-CN" altLang="en-US" sz="2200" dirty="0" smtClean="0"/>
              <a:t>塔</a:t>
            </a:r>
            <a:r>
              <a:rPr lang="zh-CN" altLang="en-US" sz="2200" dirty="0" smtClean="0"/>
              <a:t>里奥尼创造的</a:t>
            </a:r>
            <a:r>
              <a:rPr lang="en-US" altLang="zh-CN" sz="2200" dirty="0" smtClean="0"/>
              <a:t>《</a:t>
            </a:r>
            <a:r>
              <a:rPr lang="zh-CN" altLang="en-US" sz="2200" dirty="0" smtClean="0"/>
              <a:t>仙女</a:t>
            </a:r>
            <a:r>
              <a:rPr lang="en-US" altLang="zh-CN" sz="2200" dirty="0" smtClean="0"/>
              <a:t>》</a:t>
            </a:r>
            <a:r>
              <a:rPr lang="zh-CN" altLang="en-US" sz="2200" dirty="0" smtClean="0"/>
              <a:t>首次运用了脚尖技巧，标志着浪漫主义芭蕾的诞生。</a:t>
            </a:r>
            <a:endParaRPr lang="zh-CN" altLang="en-US" sz="2200" dirty="0" smtClean="0"/>
          </a:p>
        </p:txBody>
      </p:sp>
      <p:sp>
        <p:nvSpPr>
          <p:cNvPr id="10" name="矩形 9"/>
          <p:cNvSpPr/>
          <p:nvPr/>
        </p:nvSpPr>
        <p:spPr>
          <a:xfrm>
            <a:off x="812751" y="6136605"/>
            <a:ext cx="7023076" cy="600164"/>
          </a:xfrm>
          <a:prstGeom prst="rect">
            <a:avLst/>
          </a:prstGeom>
          <a:solidFill>
            <a:srgbClr val="92D050"/>
          </a:solidFill>
        </p:spPr>
        <p:txBody>
          <a:bodyPr wrap="none">
            <a:spAutoFit/>
          </a:bodyPr>
          <a:lstStyle/>
          <a:p>
            <a:pPr algn="just">
              <a:lnSpc>
                <a:spcPct val="150000"/>
              </a:lnSpc>
            </a:pPr>
            <a:r>
              <a:rPr lang="en-US" altLang="zh-CN" sz="2200" dirty="0" smtClean="0"/>
              <a:t>20 </a:t>
            </a:r>
            <a:r>
              <a:rPr lang="zh-CN" altLang="en-US" sz="2200" dirty="0" smtClean="0"/>
              <a:t>世纪，芭蕾出现了众多流派，芭蕾音乐也精彩缤纷。</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p:nvPr/>
        </p:nvSpPr>
        <p:spPr bwMode="auto">
          <a:xfrm>
            <a:off x="2016828" y="1798034"/>
            <a:ext cx="3548451" cy="3546483"/>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solidFill>
            <a:schemeClr val="accent1">
              <a:lumMod val="60000"/>
              <a:lumOff val="40000"/>
            </a:schemeClr>
          </a:solidFill>
          <a:ln w="0">
            <a:noFill/>
            <a:prstDash val="solid"/>
            <a:round/>
          </a:ln>
        </p:spPr>
        <p:txBody>
          <a:bodyPr vert="horz" wrap="square" lIns="128573" tIns="64286" rIns="128573" bIns="64286" numCol="1" anchor="t" anchorCtr="0" compatLnSpc="1"/>
          <a:lstStyle/>
          <a:p>
            <a:endParaRPr lang="zh-CN" altLang="en-US" sz="2000"/>
          </a:p>
        </p:txBody>
      </p:sp>
      <p:sp>
        <p:nvSpPr>
          <p:cNvPr id="2050" name="文本框 2"/>
          <p:cNvSpPr txBox="1">
            <a:spLocks noChangeArrowheads="1"/>
          </p:cNvSpPr>
          <p:nvPr>
            <p:custDataLst>
              <p:tags r:id="rId1"/>
            </p:custDataLst>
          </p:nvPr>
        </p:nvSpPr>
        <p:spPr bwMode="auto">
          <a:xfrm>
            <a:off x="2972991" y="3184277"/>
            <a:ext cx="16960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60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二</a:t>
            </a:r>
            <a:endParaRPr lang="zh-CN" altLang="en-US" sz="36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5925319" y="3112269"/>
            <a:ext cx="6336704" cy="738664"/>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西方舞剧音乐鉴赏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50"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026" name="Picture 2"/>
          <p:cNvPicPr>
            <a:picLocks noChangeAspect="1" noChangeArrowheads="1"/>
          </p:cNvPicPr>
          <p:nvPr/>
        </p:nvPicPr>
        <p:blipFill>
          <a:blip r:embed="rId1" cstate="print"/>
          <a:srcRect/>
          <a:stretch>
            <a:fillRect/>
          </a:stretch>
        </p:blipFill>
        <p:spPr bwMode="auto">
          <a:xfrm>
            <a:off x="2036887" y="1528093"/>
            <a:ext cx="9239250" cy="4267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884759" y="1312069"/>
            <a:ext cx="11161240" cy="1107996"/>
          </a:xfrm>
          <a:prstGeom prst="rect">
            <a:avLst/>
          </a:prstGeom>
        </p:spPr>
        <p:txBody>
          <a:bodyPr wrap="square">
            <a:spAutoFit/>
          </a:bodyPr>
          <a:lstStyle/>
          <a:p>
            <a:pPr algn="just">
              <a:lnSpc>
                <a:spcPct val="150000"/>
              </a:lnSpc>
            </a:pPr>
            <a:r>
              <a:rPr lang="en-US" altLang="zh-CN" sz="2200" dirty="0" smtClean="0"/>
              <a:t>      《</a:t>
            </a:r>
            <a:r>
              <a:rPr lang="zh-CN" altLang="en-US" sz="2200" dirty="0" smtClean="0"/>
              <a:t>天鹅湖</a:t>
            </a:r>
            <a:r>
              <a:rPr lang="en-US" altLang="zh-CN" sz="2200" dirty="0" smtClean="0"/>
              <a:t>》</a:t>
            </a:r>
            <a:r>
              <a:rPr lang="zh-CN" altLang="en-US" sz="2200" dirty="0" smtClean="0"/>
              <a:t>（四幕芭蕾舞剧）由别吉切夫和盖里采尔编剧，柴可夫斯基作曲，于</a:t>
            </a:r>
            <a:r>
              <a:rPr lang="en-US" altLang="zh-CN" sz="2200" dirty="0" smtClean="0"/>
              <a:t>1876 </a:t>
            </a:r>
            <a:r>
              <a:rPr lang="zh-CN" altLang="en-US" sz="2200" dirty="0" smtClean="0"/>
              <a:t>年</a:t>
            </a:r>
            <a:r>
              <a:rPr lang="en-US" altLang="zh-CN" sz="2200" dirty="0" smtClean="0"/>
              <a:t>4 </a:t>
            </a:r>
            <a:r>
              <a:rPr lang="zh-CN" altLang="en-US" sz="2200" dirty="0" smtClean="0"/>
              <a:t>月</a:t>
            </a:r>
            <a:r>
              <a:rPr lang="en-US" altLang="zh-CN" sz="2200" dirty="0" smtClean="0"/>
              <a:t>20 </a:t>
            </a:r>
            <a:r>
              <a:rPr lang="zh-CN" altLang="en-US" sz="2200" dirty="0" smtClean="0"/>
              <a:t>日完成，</a:t>
            </a:r>
            <a:r>
              <a:rPr lang="en-US" altLang="zh-CN" sz="2200" dirty="0" smtClean="0"/>
              <a:t>1877 </a:t>
            </a:r>
            <a:r>
              <a:rPr lang="zh-CN" altLang="en-US" sz="2200" dirty="0" smtClean="0"/>
              <a:t>年</a:t>
            </a:r>
            <a:r>
              <a:rPr lang="en-US" altLang="zh-CN" sz="2200" dirty="0" smtClean="0"/>
              <a:t>2 </a:t>
            </a:r>
            <a:r>
              <a:rPr lang="zh-CN" altLang="en-US" sz="2200" dirty="0" smtClean="0"/>
              <a:t>月</a:t>
            </a:r>
            <a:r>
              <a:rPr lang="en-US" altLang="zh-CN" sz="2200" dirty="0" smtClean="0"/>
              <a:t>20 </a:t>
            </a:r>
            <a:r>
              <a:rPr lang="zh-CN" altLang="en-US" sz="2200" dirty="0" smtClean="0"/>
              <a:t>日首演于莫斯科国家大剧院。</a:t>
            </a:r>
            <a:endParaRPr lang="zh-CN" altLang="en-US" sz="2200" dirty="0" smtClean="0"/>
          </a:p>
        </p:txBody>
      </p:sp>
      <p:sp>
        <p:nvSpPr>
          <p:cNvPr id="8" name="矩形 7"/>
          <p:cNvSpPr/>
          <p:nvPr/>
        </p:nvSpPr>
        <p:spPr>
          <a:xfrm>
            <a:off x="884759" y="2680221"/>
            <a:ext cx="7344816" cy="2123658"/>
          </a:xfrm>
          <a:prstGeom prst="rect">
            <a:avLst/>
          </a:prstGeom>
        </p:spPr>
        <p:txBody>
          <a:bodyPr wrap="square">
            <a:spAutoFit/>
          </a:bodyPr>
          <a:lstStyle/>
          <a:p>
            <a:pPr algn="just">
              <a:lnSpc>
                <a:spcPct val="150000"/>
              </a:lnSpc>
            </a:pPr>
            <a:r>
              <a:rPr lang="en-US" altLang="zh-CN" sz="2200" dirty="0" smtClean="0"/>
              <a:t>      《</a:t>
            </a:r>
            <a:r>
              <a:rPr lang="zh-CN" altLang="en-US" sz="2200" dirty="0" smtClean="0"/>
              <a:t>天鹅湖</a:t>
            </a:r>
            <a:r>
              <a:rPr lang="en-US" altLang="zh-CN" sz="2200" dirty="0" smtClean="0"/>
              <a:t>》</a:t>
            </a:r>
            <a:r>
              <a:rPr lang="zh-CN" altLang="en-US" sz="2200" dirty="0" smtClean="0"/>
              <a:t>是柴可夫斯基（</a:t>
            </a:r>
            <a:r>
              <a:rPr lang="en-US" altLang="zh-CN" sz="2200" dirty="0" smtClean="0"/>
              <a:t>1840—1893</a:t>
            </a:r>
            <a:r>
              <a:rPr lang="zh-CN" altLang="en-US" sz="2200" dirty="0" smtClean="0"/>
              <a:t>）创作的第一部芭蕾舞剧，舞剧剧本取材于俄国民间故事</a:t>
            </a:r>
            <a:r>
              <a:rPr lang="en-US" altLang="zh-CN" sz="2200" dirty="0" smtClean="0"/>
              <a:t>《</a:t>
            </a:r>
            <a:r>
              <a:rPr lang="zh-CN" altLang="en-US" sz="2200" dirty="0" smtClean="0"/>
              <a:t>天鹅公主</a:t>
            </a:r>
            <a:r>
              <a:rPr lang="en-US" altLang="zh-CN" sz="2200" dirty="0" smtClean="0"/>
              <a:t>》</a:t>
            </a:r>
            <a:r>
              <a:rPr lang="zh-CN" altLang="en-US" sz="2200" dirty="0" smtClean="0"/>
              <a:t>和德国童话故事</a:t>
            </a:r>
            <a:r>
              <a:rPr lang="en-US" altLang="zh-CN" sz="2200" dirty="0" smtClean="0"/>
              <a:t>《</a:t>
            </a:r>
            <a:r>
              <a:rPr lang="zh-CN" altLang="en-US" sz="2200" dirty="0" smtClean="0"/>
              <a:t>天鹅湖</a:t>
            </a:r>
            <a:r>
              <a:rPr lang="en-US" altLang="zh-CN" sz="2200" dirty="0" smtClean="0"/>
              <a:t>》</a:t>
            </a:r>
            <a:r>
              <a:rPr lang="zh-CN" altLang="en-US" sz="2200" dirty="0" smtClean="0"/>
              <a:t>，剧情描写王子齐格弗里德与被魔法变成天鹅的公主奥杰塔的爱情故事。</a:t>
            </a:r>
            <a:endParaRPr lang="zh-CN" altLang="en-US" sz="2200" dirty="0" smtClean="0"/>
          </a:p>
        </p:txBody>
      </p:sp>
      <p:pic>
        <p:nvPicPr>
          <p:cNvPr id="9" name="图片 8" descr="天鹅湖2.png"/>
          <p:cNvPicPr>
            <a:picLocks noChangeAspect="1"/>
          </p:cNvPicPr>
          <p:nvPr/>
        </p:nvPicPr>
        <p:blipFill>
          <a:blip r:embed="rId1" cstate="print"/>
          <a:stretch>
            <a:fillRect/>
          </a:stretch>
        </p:blipFill>
        <p:spPr>
          <a:xfrm>
            <a:off x="8517607" y="2392189"/>
            <a:ext cx="3564504" cy="399377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拿波里舞曲.png"/>
          <p:cNvPicPr>
            <a:picLocks noChangeAspect="1"/>
          </p:cNvPicPr>
          <p:nvPr/>
        </p:nvPicPr>
        <p:blipFill>
          <a:blip r:embed="rId1" cstate="print"/>
          <a:stretch>
            <a:fillRect/>
          </a:stretch>
        </p:blipFill>
        <p:spPr>
          <a:xfrm>
            <a:off x="2612951" y="1312069"/>
            <a:ext cx="7578142" cy="4536504"/>
          </a:xfrm>
          <a:prstGeom prst="rect">
            <a:avLst/>
          </a:prstGeom>
        </p:spPr>
      </p:pic>
      <p:sp>
        <p:nvSpPr>
          <p:cNvPr id="7" name="矩形 6"/>
          <p:cNvSpPr/>
          <p:nvPr/>
        </p:nvSpPr>
        <p:spPr>
          <a:xfrm>
            <a:off x="3189015" y="6136605"/>
            <a:ext cx="6429375" cy="520848"/>
          </a:xfrm>
          <a:prstGeom prst="rect">
            <a:avLst/>
          </a:prstGeom>
        </p:spPr>
        <p:txBody>
          <a:bodyPr>
            <a:spAutoFit/>
          </a:bodyPr>
          <a:lstStyle/>
          <a:p>
            <a:pPr algn="just">
              <a:lnSpc>
                <a:spcPct val="150000"/>
              </a:lnSpc>
            </a:pPr>
            <a:r>
              <a:rPr lang="en-US" altLang="zh-CN" sz="2200" dirty="0" smtClean="0">
                <a:solidFill>
                  <a:srgbClr val="00B0F0"/>
                </a:solidFill>
                <a:latin typeface="+mj-ea"/>
                <a:ea typeface="+mj-ea"/>
              </a:rPr>
              <a:t>《</a:t>
            </a:r>
            <a:r>
              <a:rPr lang="zh-CN" altLang="en-US" sz="2200" dirty="0" smtClean="0">
                <a:solidFill>
                  <a:srgbClr val="00B0F0"/>
                </a:solidFill>
                <a:latin typeface="+mj-ea"/>
                <a:ea typeface="+mj-ea"/>
              </a:rPr>
              <a:t>拿波里舞曲</a:t>
            </a:r>
            <a:r>
              <a:rPr lang="en-US" altLang="zh-CN" sz="2200" dirty="0" smtClean="0">
                <a:solidFill>
                  <a:srgbClr val="00B0F0"/>
                </a:solidFill>
                <a:latin typeface="+mj-ea"/>
                <a:ea typeface="+mj-ea"/>
              </a:rPr>
              <a:t>》</a:t>
            </a:r>
            <a:r>
              <a:rPr lang="zh-CN" altLang="en-US" sz="2200" dirty="0" smtClean="0">
                <a:solidFill>
                  <a:srgbClr val="00B0F0"/>
                </a:solidFill>
                <a:latin typeface="+mj-ea"/>
                <a:ea typeface="+mj-ea"/>
              </a:rPr>
              <a:t>是一首塔兰泰拉风俗舞曲。</a:t>
            </a:r>
            <a:endParaRPr lang="zh-CN" altLang="en-US" sz="2200" dirty="0" smtClean="0">
              <a:solidFill>
                <a:srgbClr val="00B0F0"/>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050" name="Picture 2"/>
          <p:cNvPicPr>
            <a:picLocks noChangeAspect="1" noChangeArrowheads="1"/>
          </p:cNvPicPr>
          <p:nvPr/>
        </p:nvPicPr>
        <p:blipFill>
          <a:blip r:embed="rId1" cstate="print"/>
          <a:srcRect/>
          <a:stretch>
            <a:fillRect/>
          </a:stretch>
        </p:blipFill>
        <p:spPr bwMode="auto">
          <a:xfrm>
            <a:off x="956767" y="1168053"/>
            <a:ext cx="5017158" cy="2965698"/>
          </a:xfrm>
          <a:prstGeom prst="rect">
            <a:avLst/>
          </a:prstGeom>
          <a:noFill/>
          <a:ln w="9525">
            <a:noFill/>
            <a:miter lim="800000"/>
            <a:headEnd/>
            <a:tailEnd/>
          </a:ln>
        </p:spPr>
      </p:pic>
      <p:sp>
        <p:nvSpPr>
          <p:cNvPr id="7" name="矩形 6"/>
          <p:cNvSpPr/>
          <p:nvPr/>
        </p:nvSpPr>
        <p:spPr>
          <a:xfrm>
            <a:off x="884760" y="4192389"/>
            <a:ext cx="4968552" cy="1107996"/>
          </a:xfrm>
          <a:prstGeom prst="rect">
            <a:avLst/>
          </a:prstGeom>
        </p:spPr>
        <p:txBody>
          <a:bodyPr wrap="square">
            <a:spAutoFit/>
          </a:bodyPr>
          <a:lstStyle/>
          <a:p>
            <a:pPr algn="just">
              <a:lnSpc>
                <a:spcPct val="150000"/>
              </a:lnSpc>
            </a:pPr>
            <a:r>
              <a:rPr lang="en-US" altLang="zh-CN" sz="2200" dirty="0" smtClean="0">
                <a:solidFill>
                  <a:srgbClr val="FF33CC"/>
                </a:solidFill>
                <a:latin typeface="+mj-ea"/>
                <a:ea typeface="+mj-ea"/>
              </a:rPr>
              <a:t>《</a:t>
            </a:r>
            <a:r>
              <a:rPr lang="zh-CN" altLang="en-US" sz="2200" dirty="0" smtClean="0">
                <a:solidFill>
                  <a:srgbClr val="FF33CC"/>
                </a:solidFill>
                <a:latin typeface="+mj-ea"/>
                <a:ea typeface="+mj-ea"/>
              </a:rPr>
              <a:t>四小天鹅舞曲</a:t>
            </a:r>
            <a:r>
              <a:rPr lang="en-US" altLang="zh-CN" sz="2200" dirty="0" smtClean="0">
                <a:solidFill>
                  <a:srgbClr val="FF33CC"/>
                </a:solidFill>
                <a:latin typeface="+mj-ea"/>
                <a:ea typeface="+mj-ea"/>
              </a:rPr>
              <a:t>》</a:t>
            </a:r>
            <a:r>
              <a:rPr lang="zh-CN" altLang="en-US" sz="2200" dirty="0" smtClean="0">
                <a:solidFill>
                  <a:srgbClr val="FF33CC"/>
                </a:solidFill>
                <a:latin typeface="+mj-ea"/>
                <a:ea typeface="+mj-ea"/>
              </a:rPr>
              <a:t>也是该舞剧中最受人们欢迎的舞曲之一。</a:t>
            </a:r>
            <a:endParaRPr lang="zh-CN" altLang="en-US" sz="2200" dirty="0" smtClean="0">
              <a:solidFill>
                <a:srgbClr val="FF33CC"/>
              </a:solidFill>
              <a:latin typeface="+mj-ea"/>
              <a:ea typeface="+mj-ea"/>
            </a:endParaRPr>
          </a:p>
        </p:txBody>
      </p:sp>
      <p:pic>
        <p:nvPicPr>
          <p:cNvPr id="8" name="图片 7" descr="四小天鹅舞曲.png"/>
          <p:cNvPicPr>
            <a:picLocks noChangeAspect="1"/>
          </p:cNvPicPr>
          <p:nvPr/>
        </p:nvPicPr>
        <p:blipFill>
          <a:blip r:embed="rId2" cstate="print"/>
          <a:stretch>
            <a:fillRect/>
          </a:stretch>
        </p:blipFill>
        <p:spPr>
          <a:xfrm>
            <a:off x="6213351" y="3040261"/>
            <a:ext cx="5760640" cy="35547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1177347" y="4356228"/>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8" name="Rectangle 8"/>
          <p:cNvSpPr>
            <a:spLocks noChangeArrowheads="1"/>
          </p:cNvSpPr>
          <p:nvPr/>
        </p:nvSpPr>
        <p:spPr bwMode="auto">
          <a:xfrm>
            <a:off x="2093044" y="571477"/>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1076678" y="923817"/>
            <a:ext cx="1008622" cy="100862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0" name="Rectangle 10"/>
          <p:cNvSpPr>
            <a:spLocks noChangeArrowheads="1"/>
          </p:cNvSpPr>
          <p:nvPr/>
        </p:nvSpPr>
        <p:spPr bwMode="auto">
          <a:xfrm>
            <a:off x="4017960" y="4238397"/>
            <a:ext cx="1386450" cy="1385117"/>
          </a:xfrm>
          <a:prstGeom prst="rect">
            <a:avLst/>
          </a:prstGeom>
          <a:solidFill>
            <a:schemeClr val="accent4"/>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5404410" y="3812493"/>
            <a:ext cx="422034" cy="425905"/>
          </a:xfrm>
          <a:prstGeom prst="rect">
            <a:avLst/>
          </a:prstGeom>
          <a:solidFill>
            <a:srgbClr val="00B0F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1891707" y="5074460"/>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5" name="Rectangle 5"/>
          <p:cNvSpPr>
            <a:spLocks noChangeArrowheads="1"/>
          </p:cNvSpPr>
          <p:nvPr/>
        </p:nvSpPr>
        <p:spPr bwMode="auto">
          <a:xfrm>
            <a:off x="2089172" y="1942118"/>
            <a:ext cx="3029737" cy="3023929"/>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5201444" y="1959382"/>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21" name="MH_Number_1"/>
          <p:cNvSpPr/>
          <p:nvPr>
            <p:custDataLst>
              <p:tags r:id="rId1"/>
            </p:custDataLst>
          </p:nvPr>
        </p:nvSpPr>
        <p:spPr>
          <a:xfrm>
            <a:off x="6713612" y="2463438"/>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2"/>
            </p:custDataLst>
          </p:nvPr>
        </p:nvSpPr>
        <p:spPr>
          <a:xfrm>
            <a:off x="7289676" y="2391589"/>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舞剧及舞剧音乐概述</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2"/>
          <p:cNvSpPr/>
          <p:nvPr>
            <p:custDataLst>
              <p:tags r:id="rId3"/>
            </p:custDataLst>
          </p:nvPr>
        </p:nvSpPr>
        <p:spPr>
          <a:xfrm>
            <a:off x="6713612" y="3759582"/>
            <a:ext cx="379667" cy="379667"/>
          </a:xfrm>
          <a:prstGeom prst="ellipse">
            <a:avLst/>
          </a:prstGeom>
          <a:solidFill>
            <a:schemeClr val="accent2"/>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9" name="MH_Others_1"/>
          <p:cNvSpPr txBox="1"/>
          <p:nvPr>
            <p:custDataLst>
              <p:tags r:id="rId4"/>
            </p:custDataLst>
          </p:nvPr>
        </p:nvSpPr>
        <p:spPr>
          <a:xfrm>
            <a:off x="2316822" y="2647493"/>
            <a:ext cx="2626654" cy="1107440"/>
          </a:xfrm>
          <a:prstGeom prst="rect">
            <a:avLst/>
          </a:prstGeom>
          <a:noFill/>
        </p:spPr>
        <p:txBody>
          <a:bodyPr vert="horz" wrap="square" lIns="0" tIns="0" rIns="0" bIns="0" rtlCol="0" anchor="ctr" anchorCtr="0">
            <a:spAutoFit/>
          </a:bodyPr>
          <a:lstStyle/>
          <a:p>
            <a:pPr algn="ctr"/>
            <a:r>
              <a:rPr lang="zh-CN" altLang="en-US" sz="7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7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Others_2"/>
          <p:cNvSpPr txBox="1"/>
          <p:nvPr>
            <p:custDataLst>
              <p:tags r:id="rId5"/>
            </p:custDataLst>
          </p:nvPr>
        </p:nvSpPr>
        <p:spPr>
          <a:xfrm>
            <a:off x="2465140" y="3824960"/>
            <a:ext cx="2330017" cy="492125"/>
          </a:xfrm>
          <a:prstGeom prst="rect">
            <a:avLst/>
          </a:prstGeom>
          <a:noFill/>
        </p:spPr>
        <p:txBody>
          <a:bodyPr vert="horz" wrap="square" lIns="0" tIns="0" rIns="0" bIns="0">
            <a:spAutoFit/>
          </a:bodyPr>
          <a:lstStyle/>
          <a:p>
            <a:pPr algn="ctr">
              <a:defRPr/>
            </a:pPr>
            <a:r>
              <a:rPr lang="en-US" altLang="zh-CN"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MH_Entry_1"/>
          <p:cNvSpPr/>
          <p:nvPr>
            <p:custDataLst>
              <p:tags r:id="rId6"/>
            </p:custDataLst>
          </p:nvPr>
        </p:nvSpPr>
        <p:spPr>
          <a:xfrm>
            <a:off x="7361684" y="3687733"/>
            <a:ext cx="3960440"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西方舞剧鉴赏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Number_1"/>
          <p:cNvSpPr/>
          <p:nvPr>
            <p:custDataLst>
              <p:tags r:id="rId7"/>
            </p:custDataLst>
          </p:nvPr>
        </p:nvSpPr>
        <p:spPr>
          <a:xfrm>
            <a:off x="6713612" y="5055726"/>
            <a:ext cx="379667" cy="379667"/>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10"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Entry_1"/>
          <p:cNvSpPr/>
          <p:nvPr>
            <p:custDataLst>
              <p:tags r:id="rId8"/>
            </p:custDataLst>
          </p:nvPr>
        </p:nvSpPr>
        <p:spPr>
          <a:xfrm>
            <a:off x="7289676" y="4983877"/>
            <a:ext cx="4536504" cy="4921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en-US" altLang="zh-CN" sz="32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250" fill="hold"/>
                                        <p:tgtEl>
                                          <p:spTgt spid="10"/>
                                        </p:tgtEl>
                                        <p:attrNameLst>
                                          <p:attrName>ppt_x</p:attrName>
                                        </p:attrNameLst>
                                      </p:cBhvr>
                                      <p:tavLst>
                                        <p:tav tm="0">
                                          <p:val>
                                            <p:strVal val="0-#ppt_w/2"/>
                                          </p:val>
                                        </p:tav>
                                        <p:tav tm="100000">
                                          <p:val>
                                            <p:strVal val="#ppt_x"/>
                                          </p:val>
                                        </p:tav>
                                      </p:tavLst>
                                    </p:anim>
                                    <p:anim calcmode="lin" valueType="num">
                                      <p:cBhvr additive="base">
                                        <p:cTn id="20" dur="125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fill="hold"/>
                                        <p:tgtEl>
                                          <p:spTgt spid="12"/>
                                        </p:tgtEl>
                                        <p:attrNameLst>
                                          <p:attrName>ppt_x</p:attrName>
                                        </p:attrNameLst>
                                      </p:cBhvr>
                                      <p:tavLst>
                                        <p:tav tm="0">
                                          <p:val>
                                            <p:strVal val="0-#ppt_w/2"/>
                                          </p:val>
                                        </p:tav>
                                        <p:tav tm="100000">
                                          <p:val>
                                            <p:strVal val="#ppt_x"/>
                                          </p:val>
                                        </p:tav>
                                      </p:tavLst>
                                    </p:anim>
                                    <p:anim calcmode="lin" valueType="num">
                                      <p:cBhvr additive="base">
                                        <p:cTn id="24" dur="125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0-#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accel="40000"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0-#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accel="40000" fill="hold" grpId="0" nodeType="withEffect">
                                  <p:stCondLst>
                                    <p:cond delay="10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500" fill="hold"/>
                                        <p:tgtEl>
                                          <p:spTgt spid="13"/>
                                        </p:tgtEl>
                                        <p:attrNameLst>
                                          <p:attrName>ppt_x</p:attrName>
                                        </p:attrNameLst>
                                      </p:cBhvr>
                                      <p:tavLst>
                                        <p:tav tm="0">
                                          <p:val>
                                            <p:strVal val="0-#ppt_w/2"/>
                                          </p:val>
                                        </p:tav>
                                        <p:tav tm="100000">
                                          <p:val>
                                            <p:strVal val="#ppt_x"/>
                                          </p:val>
                                        </p:tav>
                                      </p:tavLst>
                                    </p:anim>
                                    <p:anim calcmode="lin" valueType="num">
                                      <p:cBhvr additive="base">
                                        <p:cTn id="36"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by="(-#ppt_w*2)" calcmode="lin" valueType="num">
                                      <p:cBhvr rctx="PPT">
                                        <p:cTn id="41" dur="500" autoRev="1" fill="hold">
                                          <p:stCondLst>
                                            <p:cond delay="0"/>
                                          </p:stCondLst>
                                        </p:cTn>
                                        <p:tgtEl>
                                          <p:spTgt spid="29"/>
                                        </p:tgtEl>
                                        <p:attrNameLst>
                                          <p:attrName>ppt_w</p:attrName>
                                        </p:attrNameLst>
                                      </p:cBhvr>
                                    </p:anim>
                                    <p:anim by="(#ppt_w*0.50)" calcmode="lin" valueType="num">
                                      <p:cBhvr>
                                        <p:cTn id="42" dur="500" decel="50000" autoRev="1" fill="hold">
                                          <p:stCondLst>
                                            <p:cond delay="0"/>
                                          </p:stCondLst>
                                        </p:cTn>
                                        <p:tgtEl>
                                          <p:spTgt spid="29"/>
                                        </p:tgtEl>
                                        <p:attrNameLst>
                                          <p:attrName>ppt_x</p:attrName>
                                        </p:attrNameLst>
                                      </p:cBhvr>
                                    </p:anim>
                                    <p:anim from="(-#ppt_h/2)" to="(#ppt_y)" calcmode="lin" valueType="num">
                                      <p:cBhvr>
                                        <p:cTn id="43" dur="1000" fill="hold">
                                          <p:stCondLst>
                                            <p:cond delay="0"/>
                                          </p:stCondLst>
                                        </p:cTn>
                                        <p:tgtEl>
                                          <p:spTgt spid="29"/>
                                        </p:tgtEl>
                                        <p:attrNameLst>
                                          <p:attrName>ppt_y</p:attrName>
                                        </p:attrNameLst>
                                      </p:cBhvr>
                                    </p:anim>
                                    <p:animRot by="21600000">
                                      <p:cBhvr>
                                        <p:cTn id="44" dur="1000" fill="hold">
                                          <p:stCondLst>
                                            <p:cond delay="0"/>
                                          </p:stCondLst>
                                        </p:cTn>
                                        <p:tgtEl>
                                          <p:spTgt spid="2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by="(-#ppt_w*2)" calcmode="lin" valueType="num">
                                      <p:cBhvr rctx="PPT">
                                        <p:cTn id="47" dur="500" autoRev="1" fill="hold">
                                          <p:stCondLst>
                                            <p:cond delay="0"/>
                                          </p:stCondLst>
                                        </p:cTn>
                                        <p:tgtEl>
                                          <p:spTgt spid="30"/>
                                        </p:tgtEl>
                                        <p:attrNameLst>
                                          <p:attrName>ppt_w</p:attrName>
                                        </p:attrNameLst>
                                      </p:cBhvr>
                                    </p:anim>
                                    <p:anim by="(#ppt_w*0.50)" calcmode="lin" valueType="num">
                                      <p:cBhvr>
                                        <p:cTn id="48" dur="500" decel="50000" autoRev="1" fill="hold">
                                          <p:stCondLst>
                                            <p:cond delay="0"/>
                                          </p:stCondLst>
                                        </p:cTn>
                                        <p:tgtEl>
                                          <p:spTgt spid="30"/>
                                        </p:tgtEl>
                                        <p:attrNameLst>
                                          <p:attrName>ppt_x</p:attrName>
                                        </p:attrNameLst>
                                      </p:cBhvr>
                                    </p:anim>
                                    <p:anim from="(-#ppt_h/2)" to="(#ppt_y)" calcmode="lin" valueType="num">
                                      <p:cBhvr>
                                        <p:cTn id="49" dur="1000" fill="hold">
                                          <p:stCondLst>
                                            <p:cond delay="0"/>
                                          </p:stCondLst>
                                        </p:cTn>
                                        <p:tgtEl>
                                          <p:spTgt spid="30"/>
                                        </p:tgtEl>
                                        <p:attrNameLst>
                                          <p:attrName>ppt_y</p:attrName>
                                        </p:attrNameLst>
                                      </p:cBhvr>
                                    </p:anim>
                                    <p:animRot by="21600000">
                                      <p:cBhvr>
                                        <p:cTn id="50" dur="1000" fill="hold">
                                          <p:stCondLst>
                                            <p:cond delay="0"/>
                                          </p:stCondLst>
                                        </p:cTn>
                                        <p:tgtEl>
                                          <p:spTgt spid="30"/>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down)">
                                      <p:cBhvr>
                                        <p:cTn id="8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2" grpId="0" bldLvl="0" animBg="1"/>
      <p:bldP spid="14" grpId="0" bldLvl="0" animBg="1"/>
      <p:bldP spid="5" grpId="0" bldLvl="0" animBg="1"/>
      <p:bldP spid="13" grpId="0" bldLvl="0" animBg="1"/>
      <p:bldP spid="21" grpId="0" bldLvl="0" animBg="1"/>
      <p:bldP spid="22" grpId="0" bldLvl="0" animBg="1"/>
      <p:bldP spid="23" grpId="0" bldLvl="0" animBg="1"/>
      <p:bldP spid="29" grpId="0"/>
      <p:bldP spid="30" grpId="0"/>
      <p:bldP spid="31" grpId="0" bldLvl="0" animBg="1"/>
      <p:bldP spid="16" grpId="0" bldLvl="0" animBg="1"/>
      <p:bldP spid="1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3074" name="Picture 2"/>
          <p:cNvPicPr>
            <a:picLocks noChangeAspect="1" noChangeArrowheads="1"/>
          </p:cNvPicPr>
          <p:nvPr/>
        </p:nvPicPr>
        <p:blipFill>
          <a:blip r:embed="rId1" cstate="print"/>
          <a:srcRect/>
          <a:stretch>
            <a:fillRect/>
          </a:stretch>
        </p:blipFill>
        <p:spPr bwMode="auto">
          <a:xfrm>
            <a:off x="3909095" y="1168053"/>
            <a:ext cx="4121377" cy="5632549"/>
          </a:xfrm>
          <a:prstGeom prst="rect">
            <a:avLst/>
          </a:prstGeom>
          <a:noFill/>
          <a:ln w="9525">
            <a:noFill/>
            <a:miter lim="800000"/>
            <a:headEnd/>
            <a:tailEnd/>
          </a:ln>
        </p:spPr>
      </p:pic>
      <p:sp>
        <p:nvSpPr>
          <p:cNvPr id="7" name="矩形 6"/>
          <p:cNvSpPr/>
          <p:nvPr/>
        </p:nvSpPr>
        <p:spPr>
          <a:xfrm>
            <a:off x="8301583" y="2824237"/>
            <a:ext cx="466794" cy="2044342"/>
          </a:xfrm>
          <a:prstGeom prst="rect">
            <a:avLst/>
          </a:prstGeom>
        </p:spPr>
        <p:txBody>
          <a:bodyPr wrap="none">
            <a:spAutoFit/>
          </a:bodyPr>
          <a:lstStyle/>
          <a:p>
            <a:pPr algn="just">
              <a:lnSpc>
                <a:spcPct val="150000"/>
              </a:lnSpc>
            </a:pPr>
            <a:r>
              <a:rPr lang="zh-CN" altLang="en-US" sz="2200" dirty="0" smtClean="0">
                <a:latin typeface="+mn-ea"/>
                <a:ea typeface="+mn-ea"/>
              </a:rPr>
              <a:t>胡</a:t>
            </a:r>
            <a:endParaRPr lang="en-US" altLang="zh-CN" sz="2200" dirty="0" smtClean="0">
              <a:latin typeface="+mn-ea"/>
              <a:ea typeface="+mn-ea"/>
            </a:endParaRPr>
          </a:p>
          <a:p>
            <a:pPr algn="just">
              <a:lnSpc>
                <a:spcPct val="150000"/>
              </a:lnSpc>
            </a:pPr>
            <a:r>
              <a:rPr lang="zh-CN" altLang="en-US" sz="2200" dirty="0" smtClean="0">
                <a:latin typeface="+mn-ea"/>
                <a:ea typeface="+mn-ea"/>
              </a:rPr>
              <a:t>桃</a:t>
            </a:r>
            <a:endParaRPr lang="en-US" altLang="zh-CN" sz="2200" dirty="0" smtClean="0">
              <a:latin typeface="+mn-ea"/>
              <a:ea typeface="+mn-ea"/>
            </a:endParaRPr>
          </a:p>
          <a:p>
            <a:pPr algn="just">
              <a:lnSpc>
                <a:spcPct val="150000"/>
              </a:lnSpc>
            </a:pPr>
            <a:r>
              <a:rPr lang="zh-CN" altLang="en-US" sz="2200" dirty="0" smtClean="0">
                <a:latin typeface="+mn-ea"/>
                <a:ea typeface="+mn-ea"/>
              </a:rPr>
              <a:t>夹</a:t>
            </a:r>
            <a:endParaRPr lang="en-US" altLang="zh-CN" sz="2200" dirty="0" smtClean="0">
              <a:latin typeface="+mn-ea"/>
              <a:ea typeface="+mn-ea"/>
            </a:endParaRPr>
          </a:p>
          <a:p>
            <a:pPr algn="just">
              <a:lnSpc>
                <a:spcPct val="150000"/>
              </a:lnSpc>
            </a:pPr>
            <a:r>
              <a:rPr lang="zh-CN" altLang="en-US" sz="2200" dirty="0" smtClean="0">
                <a:latin typeface="+mn-ea"/>
                <a:ea typeface="+mn-ea"/>
              </a:rPr>
              <a:t>子</a:t>
            </a:r>
            <a:endParaRPr lang="zh-CN" altLang="en-US" sz="22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100783" y="1888133"/>
            <a:ext cx="6768752" cy="2631490"/>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胡桃夹子</a:t>
            </a:r>
            <a:r>
              <a:rPr lang="en-US" altLang="zh-CN" sz="2200" dirty="0" smtClean="0">
                <a:latin typeface="+mn-ea"/>
                <a:ea typeface="+mn-ea"/>
              </a:rPr>
              <a:t>》</a:t>
            </a:r>
            <a:r>
              <a:rPr lang="zh-CN" altLang="en-US" sz="2200" dirty="0" smtClean="0">
                <a:latin typeface="+mn-ea"/>
                <a:ea typeface="+mn-ea"/>
              </a:rPr>
              <a:t>（两幕三场梦幻舞）是俄国作曲家柴可夫斯基著名的舞剧三部曲之一，也是世界舞蹈舞台上久演不衰的舞剧精品之一。在美国圣诞节期间，每个家庭必看的两出戏就是</a:t>
            </a:r>
            <a:r>
              <a:rPr lang="en-US" altLang="zh-CN" sz="2200" dirty="0" smtClean="0">
                <a:latin typeface="+mn-ea"/>
                <a:ea typeface="+mn-ea"/>
              </a:rPr>
              <a:t>《</a:t>
            </a:r>
            <a:r>
              <a:rPr lang="zh-CN" altLang="en-US" sz="2200" dirty="0" smtClean="0">
                <a:latin typeface="+mn-ea"/>
                <a:ea typeface="+mn-ea"/>
              </a:rPr>
              <a:t>胡桃夹子</a:t>
            </a:r>
            <a:r>
              <a:rPr lang="en-US" altLang="zh-CN" sz="2200" dirty="0" smtClean="0">
                <a:latin typeface="+mn-ea"/>
                <a:ea typeface="+mn-ea"/>
              </a:rPr>
              <a:t>》</a:t>
            </a:r>
            <a:r>
              <a:rPr lang="zh-CN" altLang="en-US" sz="2200" dirty="0" smtClean="0">
                <a:latin typeface="+mn-ea"/>
                <a:ea typeface="+mn-ea"/>
              </a:rPr>
              <a:t>和</a:t>
            </a:r>
            <a:r>
              <a:rPr lang="en-US" altLang="zh-CN" sz="2200" dirty="0" smtClean="0">
                <a:latin typeface="+mn-ea"/>
                <a:ea typeface="+mn-ea"/>
              </a:rPr>
              <a:t>《</a:t>
            </a:r>
            <a:r>
              <a:rPr lang="zh-CN" altLang="en-US" sz="2200" dirty="0" smtClean="0">
                <a:latin typeface="+mn-ea"/>
                <a:ea typeface="+mn-ea"/>
              </a:rPr>
              <a:t>圣诞颂歌</a:t>
            </a:r>
            <a:r>
              <a:rPr lang="en-US" altLang="zh-CN" sz="2200" dirty="0" smtClean="0">
                <a:latin typeface="+mn-ea"/>
                <a:ea typeface="+mn-ea"/>
              </a:rPr>
              <a:t>》</a:t>
            </a:r>
            <a:r>
              <a:rPr lang="zh-CN" altLang="en-US" sz="2200" dirty="0" smtClean="0">
                <a:latin typeface="+mn-ea"/>
                <a:ea typeface="+mn-ea"/>
              </a:rPr>
              <a:t>，这已经成了圣诞节的一个传统。</a:t>
            </a:r>
            <a:endParaRPr lang="zh-CN" altLang="en-US" sz="2200" dirty="0" smtClean="0">
              <a:latin typeface="+mn-ea"/>
              <a:ea typeface="+mn-ea"/>
            </a:endParaRPr>
          </a:p>
        </p:txBody>
      </p:sp>
      <p:sp>
        <p:nvSpPr>
          <p:cNvPr id="7" name="矩形 6"/>
          <p:cNvSpPr/>
          <p:nvPr/>
        </p:nvSpPr>
        <p:spPr>
          <a:xfrm>
            <a:off x="1100783" y="4984477"/>
            <a:ext cx="10585176" cy="1615827"/>
          </a:xfrm>
          <a:prstGeom prst="rect">
            <a:avLst/>
          </a:prstGeom>
        </p:spPr>
        <p:txBody>
          <a:bodyPr wrap="square">
            <a:spAutoFit/>
          </a:bodyPr>
          <a:lstStyle/>
          <a:p>
            <a:pPr algn="just">
              <a:lnSpc>
                <a:spcPct val="150000"/>
              </a:lnSpc>
            </a:pPr>
            <a:r>
              <a:rPr lang="zh-CN" altLang="en-US" sz="2200" dirty="0" smtClean="0">
                <a:latin typeface="+mn-ea"/>
                <a:ea typeface="+mn-ea"/>
              </a:rPr>
              <a:t>    该舞剧创作于</a:t>
            </a:r>
            <a:r>
              <a:rPr lang="en-US" altLang="zh-CN" sz="2200" dirty="0" smtClean="0">
                <a:latin typeface="+mn-ea"/>
                <a:ea typeface="+mn-ea"/>
              </a:rPr>
              <a:t>1892</a:t>
            </a:r>
            <a:r>
              <a:rPr lang="zh-CN" altLang="en-US" sz="2200" dirty="0" smtClean="0">
                <a:latin typeface="+mn-ea"/>
                <a:ea typeface="+mn-ea"/>
              </a:rPr>
              <a:t>年。剧本是彼季帕根据德国作家恩斯特</a:t>
            </a:r>
            <a:r>
              <a:rPr lang="en-US" altLang="zh-CN" sz="2200" dirty="0" smtClean="0">
                <a:latin typeface="+mn-ea"/>
                <a:ea typeface="+mn-ea"/>
              </a:rPr>
              <a:t>• </a:t>
            </a:r>
            <a:r>
              <a:rPr lang="zh-CN" altLang="en-US" sz="2200" dirty="0" smtClean="0">
                <a:latin typeface="+mn-ea"/>
                <a:ea typeface="+mn-ea"/>
              </a:rPr>
              <a:t>霍夫曼的童话</a:t>
            </a:r>
            <a:r>
              <a:rPr lang="en-US" altLang="zh-CN" sz="2200" dirty="0" smtClean="0">
                <a:latin typeface="+mn-ea"/>
                <a:ea typeface="+mn-ea"/>
              </a:rPr>
              <a:t>《</a:t>
            </a:r>
            <a:r>
              <a:rPr lang="zh-CN" altLang="en-US" sz="2200" dirty="0" smtClean="0">
                <a:latin typeface="+mn-ea"/>
                <a:ea typeface="+mn-ea"/>
              </a:rPr>
              <a:t>胡桃夹子和老鼠王</a:t>
            </a:r>
            <a:r>
              <a:rPr lang="en-US" altLang="zh-CN" sz="2200" dirty="0" smtClean="0">
                <a:latin typeface="+mn-ea"/>
                <a:ea typeface="+mn-ea"/>
              </a:rPr>
              <a:t>》</a:t>
            </a:r>
            <a:r>
              <a:rPr lang="zh-CN" altLang="en-US" sz="2200" dirty="0" smtClean="0">
                <a:latin typeface="+mn-ea"/>
                <a:ea typeface="+mn-ea"/>
              </a:rPr>
              <a:t>及法国作家大仲马的法文译本改编而成的。</a:t>
            </a:r>
            <a:r>
              <a:rPr lang="en-US" altLang="zh-CN" sz="2200" dirty="0" smtClean="0">
                <a:latin typeface="+mn-ea"/>
                <a:ea typeface="+mn-ea"/>
              </a:rPr>
              <a:t>《</a:t>
            </a:r>
            <a:r>
              <a:rPr lang="zh-CN" altLang="en-US" sz="2200" dirty="0" smtClean="0">
                <a:latin typeface="+mn-ea"/>
                <a:ea typeface="+mn-ea"/>
              </a:rPr>
              <a:t>胡桃夹子</a:t>
            </a:r>
            <a:r>
              <a:rPr lang="en-US" altLang="zh-CN" sz="2200" dirty="0" smtClean="0">
                <a:latin typeface="+mn-ea"/>
                <a:ea typeface="+mn-ea"/>
              </a:rPr>
              <a:t>》</a:t>
            </a:r>
            <a:r>
              <a:rPr lang="zh-CN" altLang="en-US" sz="2200" dirty="0" smtClean="0">
                <a:latin typeface="+mn-ea"/>
                <a:ea typeface="+mn-ea"/>
              </a:rPr>
              <a:t>于</a:t>
            </a:r>
            <a:r>
              <a:rPr lang="en-US" altLang="zh-CN" sz="2200" dirty="0" smtClean="0">
                <a:latin typeface="+mn-ea"/>
                <a:ea typeface="+mn-ea"/>
              </a:rPr>
              <a:t>1892</a:t>
            </a:r>
            <a:r>
              <a:rPr lang="zh-CN" altLang="en-US" sz="2200" dirty="0" smtClean="0">
                <a:latin typeface="+mn-ea"/>
                <a:ea typeface="+mn-ea"/>
              </a:rPr>
              <a:t>年</a:t>
            </a:r>
            <a:r>
              <a:rPr lang="en-US" altLang="zh-CN" sz="2200" dirty="0" smtClean="0">
                <a:latin typeface="+mn-ea"/>
                <a:ea typeface="+mn-ea"/>
              </a:rPr>
              <a:t>12</a:t>
            </a:r>
            <a:r>
              <a:rPr lang="zh-CN" altLang="en-US" sz="2200" dirty="0" smtClean="0">
                <a:latin typeface="+mn-ea"/>
                <a:ea typeface="+mn-ea"/>
              </a:rPr>
              <a:t>月在彼得堡首演。</a:t>
            </a:r>
            <a:endParaRPr lang="zh-CN" altLang="en-US" sz="2200" dirty="0" smtClean="0">
              <a:latin typeface="+mn-ea"/>
              <a:ea typeface="+mn-ea"/>
            </a:endParaRPr>
          </a:p>
        </p:txBody>
      </p:sp>
      <p:pic>
        <p:nvPicPr>
          <p:cNvPr id="8" name="图片 7" descr="胡桃夹子_.jpg"/>
          <p:cNvPicPr>
            <a:picLocks noChangeAspect="1"/>
          </p:cNvPicPr>
          <p:nvPr/>
        </p:nvPicPr>
        <p:blipFill>
          <a:blip r:embed="rId1" cstate="print"/>
          <a:stretch>
            <a:fillRect/>
          </a:stretch>
        </p:blipFill>
        <p:spPr>
          <a:xfrm>
            <a:off x="8661623" y="1384077"/>
            <a:ext cx="2471814" cy="354595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胡桃夹子.png"/>
          <p:cNvPicPr>
            <a:picLocks noChangeAspect="1"/>
          </p:cNvPicPr>
          <p:nvPr/>
        </p:nvPicPr>
        <p:blipFill>
          <a:blip r:embed="rId1" cstate="print"/>
          <a:stretch>
            <a:fillRect/>
          </a:stretch>
        </p:blipFill>
        <p:spPr>
          <a:xfrm>
            <a:off x="3477047" y="1096045"/>
            <a:ext cx="6048672" cy="4381850"/>
          </a:xfrm>
          <a:prstGeom prst="rect">
            <a:avLst/>
          </a:prstGeom>
        </p:spPr>
      </p:pic>
      <p:sp>
        <p:nvSpPr>
          <p:cNvPr id="7" name="矩形 6"/>
          <p:cNvSpPr/>
          <p:nvPr/>
        </p:nvSpPr>
        <p:spPr>
          <a:xfrm>
            <a:off x="812751" y="5488533"/>
            <a:ext cx="11521280" cy="1536511"/>
          </a:xfrm>
          <a:prstGeom prst="rect">
            <a:avLst/>
          </a:prstGeom>
        </p:spPr>
        <p:txBody>
          <a:bodyPr wrap="square">
            <a:spAutoFit/>
          </a:bodyPr>
          <a:lstStyle/>
          <a:p>
            <a:pPr algn="just">
              <a:lnSpc>
                <a:spcPct val="150000"/>
              </a:lnSpc>
            </a:pPr>
            <a:r>
              <a:rPr lang="en-US" altLang="zh-CN" sz="2200" dirty="0" smtClean="0">
                <a:latin typeface="+mn-ea"/>
                <a:ea typeface="+mn-ea"/>
              </a:rPr>
              <a:t>   </a:t>
            </a:r>
            <a:r>
              <a:rPr lang="en-US" altLang="zh-CN" sz="2200" dirty="0" smtClean="0">
                <a:solidFill>
                  <a:srgbClr val="0070C0"/>
                </a:solidFill>
                <a:latin typeface="+mn-ea"/>
                <a:ea typeface="+mn-ea"/>
              </a:rPr>
              <a:t>《</a:t>
            </a:r>
            <a:r>
              <a:rPr lang="zh-CN" altLang="en-US" sz="2200" dirty="0" smtClean="0">
                <a:solidFill>
                  <a:srgbClr val="0070C0"/>
                </a:solidFill>
                <a:latin typeface="+mn-ea"/>
                <a:ea typeface="+mn-ea"/>
              </a:rPr>
              <a:t>胡桃夹子进行曲</a:t>
            </a:r>
            <a:r>
              <a:rPr lang="en-US" altLang="zh-CN" sz="2200" dirty="0" smtClean="0">
                <a:solidFill>
                  <a:srgbClr val="0070C0"/>
                </a:solidFill>
                <a:latin typeface="+mn-ea"/>
                <a:ea typeface="+mn-ea"/>
              </a:rPr>
              <a:t>》</a:t>
            </a:r>
            <a:r>
              <a:rPr lang="zh-CN" altLang="en-US" sz="2200" dirty="0" smtClean="0">
                <a:solidFill>
                  <a:srgbClr val="0070C0"/>
                </a:solidFill>
                <a:latin typeface="+mn-ea"/>
                <a:ea typeface="+mn-ea"/>
              </a:rPr>
              <a:t>选自舞剧第一幕第一场中孩子们登场时的音乐，轻快活泼的旋律生动地描绘了孩子们吹着小喇叭、昂首挺胸、神气十足的神态，同时也表现了孩子们活泼、敏捷的特色。</a:t>
            </a:r>
            <a:endParaRPr lang="zh-CN" altLang="en-US" sz="2200" dirty="0" smtClean="0">
              <a:solidFill>
                <a:srgbClr val="0070C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descr="睡美人.jpg"/>
          <p:cNvPicPr>
            <a:picLocks noChangeAspect="1"/>
          </p:cNvPicPr>
          <p:nvPr/>
        </p:nvPicPr>
        <p:blipFill>
          <a:blip r:embed="rId1" cstate="print"/>
          <a:stretch>
            <a:fillRect/>
          </a:stretch>
        </p:blipFill>
        <p:spPr>
          <a:xfrm>
            <a:off x="4413151" y="1096045"/>
            <a:ext cx="4318000" cy="5715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56767" y="1456085"/>
            <a:ext cx="6429375" cy="1615827"/>
          </a:xfrm>
          <a:prstGeom prst="rect">
            <a:avLst/>
          </a:prstGeom>
        </p:spPr>
        <p:txBody>
          <a:bodyPr>
            <a:spAutoFit/>
          </a:bodyPr>
          <a:lstStyle/>
          <a:p>
            <a:pPr algn="just">
              <a:lnSpc>
                <a:spcPct val="150000"/>
              </a:lnSpc>
            </a:pPr>
            <a:r>
              <a:rPr lang="zh-CN" altLang="en-US" sz="2200" dirty="0" smtClean="0">
                <a:latin typeface="+mn-ea"/>
                <a:ea typeface="+mn-ea"/>
              </a:rPr>
              <a:t>    舞剧</a:t>
            </a:r>
            <a:r>
              <a:rPr lang="en-US" altLang="zh-CN" sz="2200" dirty="0" smtClean="0">
                <a:latin typeface="+mn-ea"/>
                <a:ea typeface="+mn-ea"/>
              </a:rPr>
              <a:t>《</a:t>
            </a:r>
            <a:r>
              <a:rPr lang="zh-CN" altLang="en-US" sz="2200" dirty="0" smtClean="0">
                <a:latin typeface="+mn-ea"/>
                <a:ea typeface="+mn-ea"/>
              </a:rPr>
              <a:t>睡美人</a:t>
            </a:r>
            <a:r>
              <a:rPr lang="en-US" altLang="zh-CN" sz="2200" dirty="0" smtClean="0">
                <a:latin typeface="+mn-ea"/>
                <a:ea typeface="+mn-ea"/>
              </a:rPr>
              <a:t>》</a:t>
            </a:r>
            <a:r>
              <a:rPr lang="zh-CN" altLang="en-US" sz="2200" dirty="0" smtClean="0">
                <a:latin typeface="+mn-ea"/>
                <a:ea typeface="+mn-ea"/>
              </a:rPr>
              <a:t>（三幕芭蕾舞剧）是由柴可夫斯基作曲的另一部著名舞剧，也是俄罗斯</a:t>
            </a:r>
            <a:r>
              <a:rPr lang="en-US" altLang="zh-CN" sz="2200" dirty="0" smtClean="0">
                <a:latin typeface="+mn-ea"/>
                <a:ea typeface="+mn-ea"/>
              </a:rPr>
              <a:t>19</a:t>
            </a:r>
            <a:r>
              <a:rPr lang="zh-CN" altLang="en-US" sz="2200" dirty="0" smtClean="0">
                <a:latin typeface="+mn-ea"/>
                <a:ea typeface="+mn-ea"/>
              </a:rPr>
              <a:t>世</a:t>
            </a:r>
            <a:r>
              <a:rPr lang="zh-CN" altLang="en-US" sz="2200" dirty="0" smtClean="0">
                <a:latin typeface="+mn-ea"/>
                <a:ea typeface="+mn-ea"/>
              </a:rPr>
              <a:t>纪末大型神幻芭蕾的顶峰之作。</a:t>
            </a:r>
            <a:endParaRPr lang="zh-CN" altLang="en-US" sz="2200" dirty="0" smtClean="0">
              <a:latin typeface="+mn-ea"/>
              <a:ea typeface="+mn-ea"/>
            </a:endParaRPr>
          </a:p>
        </p:txBody>
      </p:sp>
      <p:sp>
        <p:nvSpPr>
          <p:cNvPr id="7" name="矩形 6"/>
          <p:cNvSpPr/>
          <p:nvPr/>
        </p:nvSpPr>
        <p:spPr>
          <a:xfrm>
            <a:off x="5421263" y="4696445"/>
            <a:ext cx="7056784"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睡美人</a:t>
            </a:r>
            <a:r>
              <a:rPr lang="en-US" altLang="zh-CN" sz="2200" dirty="0" smtClean="0">
                <a:latin typeface="+mn-ea"/>
                <a:ea typeface="+mn-ea"/>
              </a:rPr>
              <a:t>》</a:t>
            </a:r>
            <a:r>
              <a:rPr lang="zh-CN" altLang="en-US" sz="2200" dirty="0" smtClean="0">
                <a:latin typeface="+mn-ea"/>
                <a:ea typeface="+mn-ea"/>
              </a:rPr>
              <a:t>是芭蕾史上最优秀的一部大型芭蕾梦幻剧。它因富丽堂皇、豪华宏伟和丰富多彩而被后人称为“芭蕾艺术的百科全书”。</a:t>
            </a:r>
            <a:endParaRPr lang="zh-CN" altLang="en-US" sz="2200" dirty="0" smtClean="0">
              <a:latin typeface="+mn-ea"/>
              <a:ea typeface="+mn-ea"/>
            </a:endParaRPr>
          </a:p>
        </p:txBody>
      </p:sp>
      <p:pic>
        <p:nvPicPr>
          <p:cNvPr id="8" name="图片 7" descr="睡美人3.jpg"/>
          <p:cNvPicPr>
            <a:picLocks noChangeAspect="1"/>
          </p:cNvPicPr>
          <p:nvPr/>
        </p:nvPicPr>
        <p:blipFill>
          <a:blip r:embed="rId1" cstate="print"/>
          <a:stretch>
            <a:fillRect/>
          </a:stretch>
        </p:blipFill>
        <p:spPr>
          <a:xfrm>
            <a:off x="7581503" y="1672109"/>
            <a:ext cx="4387552" cy="2467998"/>
          </a:xfrm>
          <a:prstGeom prst="rect">
            <a:avLst/>
          </a:prstGeom>
        </p:spPr>
      </p:pic>
      <p:pic>
        <p:nvPicPr>
          <p:cNvPr id="9" name="图片 8" descr="睡美人4.jpg"/>
          <p:cNvPicPr>
            <a:picLocks noChangeAspect="1"/>
          </p:cNvPicPr>
          <p:nvPr/>
        </p:nvPicPr>
        <p:blipFill>
          <a:blip r:embed="rId2" cstate="print"/>
          <a:stretch>
            <a:fillRect/>
          </a:stretch>
        </p:blipFill>
        <p:spPr>
          <a:xfrm>
            <a:off x="1100783" y="3256285"/>
            <a:ext cx="4104456" cy="29295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圆舞曲.png"/>
          <p:cNvPicPr>
            <a:picLocks noChangeAspect="1"/>
          </p:cNvPicPr>
          <p:nvPr/>
        </p:nvPicPr>
        <p:blipFill>
          <a:blip r:embed="rId1" cstate="print"/>
          <a:stretch>
            <a:fillRect/>
          </a:stretch>
        </p:blipFill>
        <p:spPr>
          <a:xfrm>
            <a:off x="2756967" y="1096045"/>
            <a:ext cx="6972300" cy="4629150"/>
          </a:xfrm>
          <a:prstGeom prst="rect">
            <a:avLst/>
          </a:prstGeom>
        </p:spPr>
      </p:pic>
      <p:sp>
        <p:nvSpPr>
          <p:cNvPr id="7" name="矩形 6"/>
          <p:cNvSpPr/>
          <p:nvPr/>
        </p:nvSpPr>
        <p:spPr>
          <a:xfrm>
            <a:off x="3693071" y="5920581"/>
            <a:ext cx="5545108" cy="430887"/>
          </a:xfrm>
          <a:prstGeom prst="rect">
            <a:avLst/>
          </a:prstGeom>
        </p:spPr>
        <p:txBody>
          <a:bodyPr wrap="none">
            <a:spAutoFit/>
          </a:bodyPr>
          <a:lstStyle/>
          <a:p>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圆舞曲</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为</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睡美人</a:t>
            </a:r>
            <a:r>
              <a:rPr lang="en-US" altLang="zh-CN" sz="2200" dirty="0" smtClean="0">
                <a:solidFill>
                  <a:srgbClr val="7030A0"/>
                </a:solidFill>
                <a:latin typeface="+mn-ea"/>
                <a:ea typeface="+mn-ea"/>
              </a:rPr>
              <a:t>》</a:t>
            </a:r>
            <a:r>
              <a:rPr lang="zh-CN" altLang="en-US" sz="2200" dirty="0" smtClean="0">
                <a:solidFill>
                  <a:srgbClr val="7030A0"/>
                </a:solidFill>
                <a:latin typeface="+mn-ea"/>
                <a:ea typeface="+mn-ea"/>
              </a:rPr>
              <a:t>组曲中的第五曲。</a:t>
            </a:r>
            <a:endParaRPr lang="zh-CN" altLang="en-US" sz="2200" dirty="0" smtClean="0">
              <a:solidFill>
                <a:srgbClr val="7030A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644776" y="3747274"/>
            <a:ext cx="5184576"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中国舞剧音乐鉴赏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135350" y="190348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中国舞剧的形成与发展</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2306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596159" y="591989"/>
              <a:ext cx="251871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84759" y="1312069"/>
            <a:ext cx="11161240" cy="1106805"/>
          </a:xfrm>
          <a:prstGeom prst="rect">
            <a:avLst/>
          </a:prstGeom>
        </p:spPr>
        <p:txBody>
          <a:bodyPr wrap="square">
            <a:spAutoFit/>
          </a:bodyPr>
          <a:lstStyle/>
          <a:p>
            <a:pPr algn="just">
              <a:lnSpc>
                <a:spcPct val="150000"/>
              </a:lnSpc>
            </a:pPr>
            <a:r>
              <a:rPr lang="en-US" altLang="zh-CN" sz="2200" dirty="0" smtClean="0">
                <a:latin typeface="+mn-ea"/>
                <a:ea typeface="+mn-ea"/>
              </a:rPr>
              <a:t>1.</a:t>
            </a:r>
            <a:r>
              <a:rPr lang="zh-CN" altLang="en-US" sz="2200" dirty="0" smtClean="0">
                <a:latin typeface="+mn-ea"/>
                <a:ea typeface="+mn-ea"/>
              </a:rPr>
              <a:t>歌舞艺术在我国有着几千年的传统，但舞剧艺术起步较晚，仅</a:t>
            </a:r>
            <a:r>
              <a:rPr lang="en-US" altLang="zh-CN" sz="2200" dirty="0" smtClean="0">
                <a:latin typeface="+mn-ea"/>
                <a:ea typeface="+mn-ea"/>
              </a:rPr>
              <a:t>20</a:t>
            </a:r>
            <a:r>
              <a:rPr lang="zh-CN" altLang="en-US" sz="2200" dirty="0" smtClean="0">
                <a:latin typeface="+mn-ea"/>
                <a:ea typeface="+mn-ea"/>
              </a:rPr>
              <a:t>世纪</a:t>
            </a:r>
            <a:r>
              <a:rPr lang="en-US" altLang="zh-CN" sz="2200" dirty="0" smtClean="0">
                <a:latin typeface="+mn-ea"/>
                <a:ea typeface="+mn-ea"/>
              </a:rPr>
              <a:t>40</a:t>
            </a:r>
            <a:r>
              <a:rPr lang="zh-CN" altLang="en-US" sz="2200" dirty="0" smtClean="0">
                <a:latin typeface="+mn-ea"/>
                <a:ea typeface="+mn-ea"/>
              </a:rPr>
              <a:t>年代由我国舞蹈家吴晓邦创作了</a:t>
            </a:r>
            <a:r>
              <a:rPr lang="en-US" altLang="zh-CN" sz="2200" dirty="0" smtClean="0">
                <a:latin typeface="+mn-ea"/>
                <a:ea typeface="+mn-ea"/>
              </a:rPr>
              <a:t>《</a:t>
            </a:r>
            <a:r>
              <a:rPr lang="zh-CN" altLang="en-US" sz="2200" dirty="0" smtClean="0">
                <a:latin typeface="+mn-ea"/>
                <a:ea typeface="+mn-ea"/>
              </a:rPr>
              <a:t>虎爷</a:t>
            </a:r>
            <a:r>
              <a:rPr lang="en-US" altLang="zh-CN" sz="2200" dirty="0" smtClean="0">
                <a:latin typeface="+mn-ea"/>
                <a:ea typeface="+mn-ea"/>
              </a:rPr>
              <a:t>》《</a:t>
            </a:r>
            <a:r>
              <a:rPr lang="zh-CN" altLang="en-US" sz="2200" dirty="0" smtClean="0">
                <a:latin typeface="+mn-ea"/>
                <a:ea typeface="+mn-ea"/>
              </a:rPr>
              <a:t>宝塔牌坊</a:t>
            </a:r>
            <a:r>
              <a:rPr lang="en-US" altLang="zh-CN" sz="2200" dirty="0" smtClean="0">
                <a:latin typeface="+mn-ea"/>
                <a:ea typeface="+mn-ea"/>
              </a:rPr>
              <a:t>》</a:t>
            </a:r>
            <a:r>
              <a:rPr lang="zh-CN" altLang="en-US" sz="2200" dirty="0" smtClean="0">
                <a:latin typeface="+mn-ea"/>
                <a:ea typeface="+mn-ea"/>
              </a:rPr>
              <a:t>等少量作品。</a:t>
            </a:r>
            <a:endParaRPr lang="zh-CN" altLang="en-US" sz="2200" dirty="0" smtClean="0">
              <a:latin typeface="+mn-ea"/>
              <a:ea typeface="+mn-ea"/>
            </a:endParaRPr>
          </a:p>
        </p:txBody>
      </p:sp>
      <p:sp>
        <p:nvSpPr>
          <p:cNvPr id="9" name="矩形 8"/>
          <p:cNvSpPr/>
          <p:nvPr/>
        </p:nvSpPr>
        <p:spPr>
          <a:xfrm>
            <a:off x="884759" y="2536205"/>
            <a:ext cx="7992888" cy="598805"/>
          </a:xfrm>
          <a:prstGeom prst="rect">
            <a:avLst/>
          </a:prstGeom>
        </p:spPr>
        <p:txBody>
          <a:bodyPr wrap="square">
            <a:spAutoFit/>
          </a:bodyPr>
          <a:lstStyle/>
          <a:p>
            <a:pPr>
              <a:lnSpc>
                <a:spcPct val="150000"/>
              </a:lnSpc>
            </a:pPr>
            <a:r>
              <a:rPr lang="en-US" altLang="zh-CN" sz="2200" dirty="0" smtClean="0">
                <a:latin typeface="+mn-ea"/>
                <a:ea typeface="+mn-ea"/>
              </a:rPr>
              <a:t>2.1950</a:t>
            </a:r>
            <a:r>
              <a:rPr lang="zh-CN" altLang="en-US" sz="2200" dirty="0" smtClean="0">
                <a:latin typeface="+mn-ea"/>
                <a:ea typeface="+mn-ea"/>
              </a:rPr>
              <a:t>年</a:t>
            </a:r>
            <a:r>
              <a:rPr lang="zh-CN" altLang="en-US" sz="2200" dirty="0" smtClean="0">
                <a:latin typeface="+mn-ea"/>
                <a:ea typeface="+mn-ea"/>
              </a:rPr>
              <a:t>的</a:t>
            </a:r>
            <a:r>
              <a:rPr lang="en-US" altLang="zh-CN" sz="2200" dirty="0" smtClean="0">
                <a:latin typeface="+mn-ea"/>
                <a:ea typeface="+mn-ea"/>
              </a:rPr>
              <a:t>《</a:t>
            </a:r>
            <a:r>
              <a:rPr lang="zh-CN" altLang="en-US" sz="2200" dirty="0" smtClean="0">
                <a:latin typeface="+mn-ea"/>
                <a:ea typeface="+mn-ea"/>
              </a:rPr>
              <a:t>和平鸽</a:t>
            </a:r>
            <a:r>
              <a:rPr lang="en-US" altLang="zh-CN" sz="2200" dirty="0" smtClean="0">
                <a:latin typeface="+mn-ea"/>
                <a:ea typeface="+mn-ea"/>
              </a:rPr>
              <a:t>》</a:t>
            </a:r>
            <a:r>
              <a:rPr lang="zh-CN" altLang="en-US" sz="2200" dirty="0" smtClean="0">
                <a:latin typeface="+mn-ea"/>
                <a:ea typeface="+mn-ea"/>
              </a:rPr>
              <a:t>拉开了中国舞剧新时期的序幕。</a:t>
            </a:r>
            <a:endParaRPr lang="zh-CN" altLang="en-US" sz="2200" dirty="0" smtClean="0">
              <a:latin typeface="+mn-ea"/>
              <a:ea typeface="+mn-ea"/>
            </a:endParaRPr>
          </a:p>
        </p:txBody>
      </p:sp>
      <p:sp>
        <p:nvSpPr>
          <p:cNvPr id="10" name="矩形 9"/>
          <p:cNvSpPr/>
          <p:nvPr/>
        </p:nvSpPr>
        <p:spPr>
          <a:xfrm>
            <a:off x="884759" y="3328293"/>
            <a:ext cx="7992888" cy="1106805"/>
          </a:xfrm>
          <a:prstGeom prst="rect">
            <a:avLst/>
          </a:prstGeom>
        </p:spPr>
        <p:txBody>
          <a:bodyPr wrap="square">
            <a:spAutoFit/>
          </a:bodyPr>
          <a:lstStyle/>
          <a:p>
            <a:pPr algn="just">
              <a:lnSpc>
                <a:spcPct val="150000"/>
              </a:lnSpc>
            </a:pPr>
            <a:r>
              <a:rPr lang="en-US" altLang="zh-CN" sz="2200" dirty="0" smtClean="0">
                <a:latin typeface="+mn-ea"/>
                <a:ea typeface="+mn-ea"/>
              </a:rPr>
              <a:t>3.1957</a:t>
            </a:r>
            <a:r>
              <a:rPr lang="zh-CN" altLang="en-US" sz="2200" dirty="0" smtClean="0">
                <a:latin typeface="+mn-ea"/>
                <a:ea typeface="+mn-ea"/>
              </a:rPr>
              <a:t>年</a:t>
            </a:r>
            <a:r>
              <a:rPr lang="zh-CN" altLang="en-US" sz="2200" dirty="0" smtClean="0">
                <a:latin typeface="+mn-ea"/>
                <a:ea typeface="+mn-ea"/>
              </a:rPr>
              <a:t>推出的舞剧</a:t>
            </a:r>
            <a:r>
              <a:rPr lang="en-US" altLang="zh-CN" sz="2200" dirty="0" smtClean="0">
                <a:latin typeface="+mn-ea"/>
                <a:ea typeface="+mn-ea"/>
              </a:rPr>
              <a:t>《</a:t>
            </a:r>
            <a:r>
              <a:rPr lang="zh-CN" altLang="en-US" sz="2200" dirty="0" smtClean="0">
                <a:latin typeface="+mn-ea"/>
                <a:ea typeface="+mn-ea"/>
              </a:rPr>
              <a:t>宝莲灯</a:t>
            </a:r>
            <a:r>
              <a:rPr lang="en-US" altLang="zh-CN" sz="2200" dirty="0" smtClean="0">
                <a:latin typeface="+mn-ea"/>
                <a:ea typeface="+mn-ea"/>
              </a:rPr>
              <a:t>》</a:t>
            </a:r>
            <a:r>
              <a:rPr lang="zh-CN" altLang="en-US" sz="2200" dirty="0" smtClean="0">
                <a:latin typeface="+mn-ea"/>
                <a:ea typeface="+mn-ea"/>
              </a:rPr>
              <a:t>，是中国当代第一部具有典型意义的大型民族舞剧。</a:t>
            </a:r>
            <a:endParaRPr lang="zh-CN" altLang="en-US" sz="2200" dirty="0" smtClean="0">
              <a:latin typeface="+mn-ea"/>
              <a:ea typeface="+mn-ea"/>
            </a:endParaRPr>
          </a:p>
        </p:txBody>
      </p:sp>
      <p:sp>
        <p:nvSpPr>
          <p:cNvPr id="11" name="矩形 10"/>
          <p:cNvSpPr/>
          <p:nvPr/>
        </p:nvSpPr>
        <p:spPr>
          <a:xfrm>
            <a:off x="884759" y="4480421"/>
            <a:ext cx="6609080" cy="598805"/>
          </a:xfrm>
          <a:prstGeom prst="rect">
            <a:avLst/>
          </a:prstGeom>
        </p:spPr>
        <p:txBody>
          <a:bodyPr wrap="none">
            <a:spAutoFit/>
          </a:bodyPr>
          <a:lstStyle/>
          <a:p>
            <a:pPr>
              <a:lnSpc>
                <a:spcPct val="150000"/>
              </a:lnSpc>
            </a:pPr>
            <a:r>
              <a:rPr lang="en-US" altLang="zh-CN" sz="2200" dirty="0" smtClean="0">
                <a:latin typeface="+mn-ea"/>
                <a:ea typeface="+mn-ea"/>
              </a:rPr>
              <a:t>4.1959</a:t>
            </a:r>
            <a:r>
              <a:rPr lang="zh-CN" altLang="en-US" sz="2200" dirty="0" smtClean="0">
                <a:latin typeface="+mn-ea"/>
                <a:ea typeface="+mn-ea"/>
              </a:rPr>
              <a:t>年</a:t>
            </a:r>
            <a:r>
              <a:rPr lang="zh-CN" altLang="en-US" sz="2200" dirty="0" smtClean="0">
                <a:latin typeface="+mn-ea"/>
                <a:ea typeface="+mn-ea"/>
              </a:rPr>
              <a:t>，新中国第一部芭蕾舞剧</a:t>
            </a:r>
            <a:r>
              <a:rPr lang="en-US" altLang="zh-CN" sz="2200" dirty="0" smtClean="0">
                <a:latin typeface="+mn-ea"/>
                <a:ea typeface="+mn-ea"/>
              </a:rPr>
              <a:t>《</a:t>
            </a:r>
            <a:r>
              <a:rPr lang="zh-CN" altLang="en-US" sz="2200" dirty="0" smtClean="0">
                <a:latin typeface="+mn-ea"/>
                <a:ea typeface="+mn-ea"/>
              </a:rPr>
              <a:t>鱼美人</a:t>
            </a:r>
            <a:r>
              <a:rPr lang="en-US" altLang="zh-CN" sz="2200" dirty="0" smtClean="0">
                <a:latin typeface="+mn-ea"/>
                <a:ea typeface="+mn-ea"/>
              </a:rPr>
              <a:t>》</a:t>
            </a:r>
            <a:r>
              <a:rPr lang="zh-CN" altLang="en-US" sz="2200" dirty="0" smtClean="0">
                <a:latin typeface="+mn-ea"/>
                <a:ea typeface="+mn-ea"/>
              </a:rPr>
              <a:t>诞生。</a:t>
            </a:r>
            <a:endParaRPr lang="zh-CN" altLang="en-US" sz="2200" dirty="0" smtClean="0">
              <a:latin typeface="+mn-ea"/>
              <a:ea typeface="+mn-ea"/>
            </a:endParaRPr>
          </a:p>
        </p:txBody>
      </p:sp>
      <p:sp>
        <p:nvSpPr>
          <p:cNvPr id="12" name="矩形 11"/>
          <p:cNvSpPr/>
          <p:nvPr/>
        </p:nvSpPr>
        <p:spPr>
          <a:xfrm>
            <a:off x="884759" y="5200501"/>
            <a:ext cx="7776864" cy="1614805"/>
          </a:xfrm>
          <a:prstGeom prst="rect">
            <a:avLst/>
          </a:prstGeom>
        </p:spPr>
        <p:txBody>
          <a:bodyPr wrap="square">
            <a:spAutoFit/>
          </a:bodyPr>
          <a:lstStyle/>
          <a:p>
            <a:pPr algn="just">
              <a:lnSpc>
                <a:spcPct val="150000"/>
              </a:lnSpc>
            </a:pPr>
            <a:r>
              <a:rPr lang="en-US" altLang="zh-CN" sz="2200" dirty="0" smtClean="0">
                <a:latin typeface="+mn-ea"/>
                <a:ea typeface="+mn-ea"/>
              </a:rPr>
              <a:t>5.</a:t>
            </a:r>
            <a:r>
              <a:rPr lang="zh-CN" altLang="en-US" sz="2200" dirty="0" smtClean="0">
                <a:latin typeface="+mn-ea"/>
                <a:ea typeface="+mn-ea"/>
              </a:rPr>
              <a:t>以革命历史为题材的芭蕾舞剧</a:t>
            </a:r>
            <a:r>
              <a:rPr lang="en-US" altLang="zh-CN" sz="2200" dirty="0" smtClean="0">
                <a:latin typeface="+mn-ea"/>
                <a:ea typeface="+mn-ea"/>
              </a:rPr>
              <a:t>《</a:t>
            </a:r>
            <a:r>
              <a:rPr lang="zh-CN" altLang="en-US" sz="2200" dirty="0" smtClean="0">
                <a:latin typeface="+mn-ea"/>
                <a:ea typeface="+mn-ea"/>
              </a:rPr>
              <a:t>红色娘子军</a:t>
            </a:r>
            <a:r>
              <a:rPr lang="en-US" altLang="zh-CN" sz="2200" dirty="0" smtClean="0">
                <a:latin typeface="+mn-ea"/>
                <a:ea typeface="+mn-ea"/>
              </a:rPr>
              <a:t>》</a:t>
            </a:r>
            <a:r>
              <a:rPr lang="zh-CN" altLang="en-US" sz="2200" dirty="0" smtClean="0">
                <a:latin typeface="+mn-ea"/>
                <a:ea typeface="+mn-ea"/>
              </a:rPr>
              <a:t>和</a:t>
            </a:r>
            <a:r>
              <a:rPr lang="en-US" altLang="zh-CN" sz="2200" dirty="0" smtClean="0">
                <a:latin typeface="+mn-ea"/>
                <a:ea typeface="+mn-ea"/>
              </a:rPr>
              <a:t>《</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对创作具有民族特色的中国芭蕾起了很好的示范作用，是把中国芭蕾舞剧推向最高峰的两部作品。</a:t>
            </a:r>
            <a:endParaRPr lang="zh-CN" altLang="en-US" sz="2200" dirty="0" smtClean="0">
              <a:latin typeface="+mn-ea"/>
              <a:ea typeface="+mn-ea"/>
            </a:endParaRPr>
          </a:p>
        </p:txBody>
      </p:sp>
      <p:pic>
        <p:nvPicPr>
          <p:cNvPr id="13" name="图片 12" descr="舞蹈3.jpg"/>
          <p:cNvPicPr>
            <a:picLocks noChangeAspect="1"/>
          </p:cNvPicPr>
          <p:nvPr/>
        </p:nvPicPr>
        <p:blipFill>
          <a:blip r:embed="rId1" cstate="print"/>
          <a:stretch>
            <a:fillRect/>
          </a:stretch>
        </p:blipFill>
        <p:spPr>
          <a:xfrm>
            <a:off x="9237687" y="2464197"/>
            <a:ext cx="2761303" cy="412038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12751" y="1168053"/>
            <a:ext cx="11089232" cy="2122805"/>
          </a:xfrm>
          <a:prstGeom prst="rect">
            <a:avLst/>
          </a:prstGeom>
        </p:spPr>
        <p:txBody>
          <a:bodyPr wrap="square">
            <a:spAutoFit/>
          </a:bodyPr>
          <a:lstStyle/>
          <a:p>
            <a:pPr algn="just">
              <a:lnSpc>
                <a:spcPct val="150000"/>
              </a:lnSpc>
            </a:pPr>
            <a:r>
              <a:rPr lang="en-US" altLang="zh-CN" sz="2200" dirty="0" smtClean="0">
                <a:latin typeface="+mn-ea"/>
                <a:ea typeface="+mn-ea"/>
              </a:rPr>
              <a:t>6.20</a:t>
            </a:r>
            <a:r>
              <a:rPr lang="zh-CN" altLang="en-US" sz="2200" dirty="0" smtClean="0">
                <a:latin typeface="+mn-ea"/>
                <a:ea typeface="+mn-ea"/>
              </a:rPr>
              <a:t>世</a:t>
            </a:r>
            <a:r>
              <a:rPr lang="zh-CN" altLang="en-US" sz="2200" dirty="0" smtClean="0">
                <a:latin typeface="+mn-ea"/>
                <a:ea typeface="+mn-ea"/>
              </a:rPr>
              <a:t>纪</a:t>
            </a:r>
            <a:r>
              <a:rPr lang="en-US" altLang="zh-CN" sz="2200" dirty="0" smtClean="0">
                <a:latin typeface="+mn-ea"/>
                <a:ea typeface="+mn-ea"/>
              </a:rPr>
              <a:t>70</a:t>
            </a:r>
            <a:r>
              <a:rPr lang="zh-CN" altLang="en-US" sz="2200" dirty="0" smtClean="0">
                <a:latin typeface="+mn-ea"/>
                <a:ea typeface="+mn-ea"/>
              </a:rPr>
              <a:t>年</a:t>
            </a:r>
            <a:r>
              <a:rPr lang="zh-CN" altLang="en-US" sz="2200" dirty="0" smtClean="0">
                <a:latin typeface="+mn-ea"/>
                <a:ea typeface="+mn-ea"/>
              </a:rPr>
              <a:t>代末以来，中国舞剧根据中国文学名著改编了一些具有某种前卫意识的现代舞剧，如根据曹禺</a:t>
            </a:r>
            <a:r>
              <a:rPr lang="en-US" altLang="zh-CN" sz="2200" dirty="0" smtClean="0">
                <a:latin typeface="+mn-ea"/>
                <a:ea typeface="+mn-ea"/>
              </a:rPr>
              <a:t>《</a:t>
            </a:r>
            <a:r>
              <a:rPr lang="zh-CN" altLang="en-US" sz="2200" dirty="0" smtClean="0">
                <a:latin typeface="+mn-ea"/>
                <a:ea typeface="+mn-ea"/>
              </a:rPr>
              <a:t>雷雨</a:t>
            </a:r>
            <a:r>
              <a:rPr lang="en-US" altLang="zh-CN" sz="2200" dirty="0" smtClean="0">
                <a:latin typeface="+mn-ea"/>
                <a:ea typeface="+mn-ea"/>
              </a:rPr>
              <a:t>》</a:t>
            </a:r>
            <a:r>
              <a:rPr lang="zh-CN" altLang="en-US" sz="2200" dirty="0" smtClean="0">
                <a:latin typeface="+mn-ea"/>
                <a:ea typeface="+mn-ea"/>
              </a:rPr>
              <a:t>改编成的舞剧</a:t>
            </a:r>
            <a:r>
              <a:rPr lang="en-US" altLang="zh-CN" sz="2200" dirty="0" smtClean="0">
                <a:latin typeface="+mn-ea"/>
                <a:ea typeface="+mn-ea"/>
              </a:rPr>
              <a:t>《</a:t>
            </a:r>
            <a:r>
              <a:rPr lang="zh-CN" altLang="en-US" sz="2200" dirty="0" smtClean="0">
                <a:latin typeface="+mn-ea"/>
                <a:ea typeface="+mn-ea"/>
              </a:rPr>
              <a:t>繁漪</a:t>
            </a:r>
            <a:r>
              <a:rPr lang="en-US" altLang="zh-CN" sz="2200" dirty="0" smtClean="0">
                <a:latin typeface="+mn-ea"/>
                <a:ea typeface="+mn-ea"/>
              </a:rPr>
              <a:t>》</a:t>
            </a:r>
            <a:r>
              <a:rPr lang="zh-CN" altLang="en-US" sz="2200" dirty="0" smtClean="0">
                <a:latin typeface="+mn-ea"/>
                <a:ea typeface="+mn-ea"/>
              </a:rPr>
              <a:t>，以巴金的著名小说</a:t>
            </a:r>
            <a:r>
              <a:rPr lang="en-US" altLang="zh-CN" sz="2200" dirty="0" smtClean="0">
                <a:latin typeface="+mn-ea"/>
                <a:ea typeface="+mn-ea"/>
              </a:rPr>
              <a:t>《</a:t>
            </a:r>
            <a:r>
              <a:rPr lang="zh-CN" altLang="en-US" sz="2200" dirty="0" smtClean="0">
                <a:latin typeface="+mn-ea"/>
                <a:ea typeface="+mn-ea"/>
              </a:rPr>
              <a:t>家</a:t>
            </a:r>
            <a:r>
              <a:rPr lang="en-US" altLang="zh-CN" sz="2200" dirty="0" smtClean="0">
                <a:latin typeface="+mn-ea"/>
                <a:ea typeface="+mn-ea"/>
              </a:rPr>
              <a:t>》</a:t>
            </a:r>
            <a:r>
              <a:rPr lang="zh-CN" altLang="en-US" sz="2200" dirty="0" smtClean="0">
                <a:latin typeface="+mn-ea"/>
                <a:ea typeface="+mn-ea"/>
              </a:rPr>
              <a:t>、曹禺的著名剧作</a:t>
            </a:r>
            <a:r>
              <a:rPr lang="en-US" altLang="zh-CN" sz="2200" dirty="0" smtClean="0">
                <a:latin typeface="+mn-ea"/>
                <a:ea typeface="+mn-ea"/>
              </a:rPr>
              <a:t>《</a:t>
            </a:r>
            <a:r>
              <a:rPr lang="zh-CN" altLang="en-US" sz="2200" dirty="0" smtClean="0">
                <a:latin typeface="+mn-ea"/>
                <a:ea typeface="+mn-ea"/>
              </a:rPr>
              <a:t>日出</a:t>
            </a:r>
            <a:r>
              <a:rPr lang="en-US" altLang="zh-CN" sz="2200" dirty="0" smtClean="0">
                <a:latin typeface="+mn-ea"/>
                <a:ea typeface="+mn-ea"/>
              </a:rPr>
              <a:t>》《</a:t>
            </a:r>
            <a:r>
              <a:rPr lang="zh-CN" altLang="en-US" sz="2200" dirty="0" smtClean="0">
                <a:latin typeface="+mn-ea"/>
                <a:ea typeface="+mn-ea"/>
              </a:rPr>
              <a:t>原野</a:t>
            </a:r>
            <a:r>
              <a:rPr lang="en-US" altLang="zh-CN" sz="2200" dirty="0" smtClean="0">
                <a:latin typeface="+mn-ea"/>
                <a:ea typeface="+mn-ea"/>
              </a:rPr>
              <a:t>》</a:t>
            </a:r>
            <a:r>
              <a:rPr lang="zh-CN" altLang="en-US" sz="2200" dirty="0" smtClean="0">
                <a:latin typeface="+mn-ea"/>
                <a:ea typeface="+mn-ea"/>
              </a:rPr>
              <a:t>为依据创作的</a:t>
            </a:r>
            <a:r>
              <a:rPr lang="en-US" altLang="zh-CN" sz="2200" dirty="0" smtClean="0">
                <a:latin typeface="+mn-ea"/>
                <a:ea typeface="+mn-ea"/>
              </a:rPr>
              <a:t>《</a:t>
            </a:r>
            <a:r>
              <a:rPr lang="zh-CN" altLang="en-US" sz="2200" dirty="0" smtClean="0">
                <a:latin typeface="+mn-ea"/>
                <a:ea typeface="+mn-ea"/>
              </a:rPr>
              <a:t>悲鸣三部曲</a:t>
            </a:r>
            <a:r>
              <a:rPr lang="en-US" altLang="zh-CN" sz="2200" dirty="0" smtClean="0">
                <a:latin typeface="+mn-ea"/>
                <a:ea typeface="+mn-ea"/>
              </a:rPr>
              <a:t>》——“</a:t>
            </a:r>
            <a:r>
              <a:rPr lang="zh-CN" altLang="en-US" sz="2200" dirty="0" smtClean="0">
                <a:latin typeface="+mn-ea"/>
                <a:ea typeface="+mn-ea"/>
              </a:rPr>
              <a:t>日之思”“原野”“鸣凤之死”。</a:t>
            </a:r>
            <a:endParaRPr lang="zh-CN" altLang="en-US" sz="2200" dirty="0" smtClean="0">
              <a:latin typeface="+mn-ea"/>
              <a:ea typeface="+mn-ea"/>
            </a:endParaRPr>
          </a:p>
        </p:txBody>
      </p:sp>
      <p:pic>
        <p:nvPicPr>
          <p:cNvPr id="7" name="图片 6" descr="丝路花雨.jpg"/>
          <p:cNvPicPr>
            <a:picLocks noChangeAspect="1"/>
          </p:cNvPicPr>
          <p:nvPr/>
        </p:nvPicPr>
        <p:blipFill>
          <a:blip r:embed="rId1" cstate="print"/>
          <a:stretch>
            <a:fillRect/>
          </a:stretch>
        </p:blipFill>
        <p:spPr>
          <a:xfrm>
            <a:off x="6933431" y="3112269"/>
            <a:ext cx="4560390" cy="3040260"/>
          </a:xfrm>
          <a:prstGeom prst="rect">
            <a:avLst/>
          </a:prstGeom>
        </p:spPr>
      </p:pic>
      <p:sp>
        <p:nvSpPr>
          <p:cNvPr id="8" name="矩形 7"/>
          <p:cNvSpPr/>
          <p:nvPr/>
        </p:nvSpPr>
        <p:spPr>
          <a:xfrm>
            <a:off x="668735" y="3544317"/>
            <a:ext cx="5832648" cy="1615827"/>
          </a:xfrm>
          <a:prstGeom prst="rect">
            <a:avLst/>
          </a:prstGeom>
        </p:spPr>
        <p:txBody>
          <a:bodyPr wrap="square">
            <a:spAutoFit/>
          </a:bodyPr>
          <a:lstStyle/>
          <a:p>
            <a:pPr algn="just">
              <a:lnSpc>
                <a:spcPct val="150000"/>
              </a:lnSpc>
            </a:pPr>
            <a:r>
              <a:rPr lang="zh-CN" altLang="en-US" sz="2200" dirty="0" smtClean="0">
                <a:latin typeface="+mn-ea"/>
                <a:ea typeface="+mn-ea"/>
              </a:rPr>
              <a:t>   </a:t>
            </a:r>
            <a:r>
              <a:rPr lang="zh-CN" altLang="en-US" sz="2200" dirty="0" smtClean="0">
                <a:latin typeface="+mn-ea"/>
                <a:ea typeface="+mn-ea"/>
              </a:rPr>
              <a:t>  此</a:t>
            </a:r>
            <a:r>
              <a:rPr lang="zh-CN" altLang="en-US" sz="2200" dirty="0" smtClean="0">
                <a:latin typeface="+mn-ea"/>
                <a:ea typeface="+mn-ea"/>
              </a:rPr>
              <a:t>外还有根据传统题材创作的</a:t>
            </a:r>
            <a:r>
              <a:rPr lang="en-US" altLang="zh-CN" sz="2200" dirty="0" smtClean="0">
                <a:latin typeface="+mn-ea"/>
                <a:ea typeface="+mn-ea"/>
              </a:rPr>
              <a:t>《</a:t>
            </a:r>
            <a:r>
              <a:rPr lang="zh-CN" altLang="en-US" sz="2200" dirty="0" smtClean="0">
                <a:latin typeface="+mn-ea"/>
                <a:ea typeface="+mn-ea"/>
              </a:rPr>
              <a:t>林黛玉</a:t>
            </a:r>
            <a:r>
              <a:rPr lang="en-US" altLang="zh-CN" sz="2200" dirty="0" smtClean="0">
                <a:latin typeface="+mn-ea"/>
                <a:ea typeface="+mn-ea"/>
              </a:rPr>
              <a:t>》《</a:t>
            </a:r>
            <a:r>
              <a:rPr lang="zh-CN" altLang="en-US" sz="2200" dirty="0" smtClean="0">
                <a:latin typeface="+mn-ea"/>
                <a:ea typeface="+mn-ea"/>
              </a:rPr>
              <a:t>雪妹</a:t>
            </a:r>
            <a:r>
              <a:rPr lang="en-US" altLang="zh-CN" sz="2200" dirty="0" smtClean="0">
                <a:latin typeface="+mn-ea"/>
                <a:ea typeface="+mn-ea"/>
              </a:rPr>
              <a:t>》《</a:t>
            </a:r>
            <a:r>
              <a:rPr lang="zh-CN" altLang="en-US" sz="2200" dirty="0" smtClean="0">
                <a:latin typeface="+mn-ea"/>
                <a:ea typeface="+mn-ea"/>
              </a:rPr>
              <a:t>红高粱</a:t>
            </a:r>
            <a:r>
              <a:rPr lang="en-US" altLang="zh-CN" sz="2200" dirty="0" smtClean="0">
                <a:latin typeface="+mn-ea"/>
                <a:ea typeface="+mn-ea"/>
              </a:rPr>
              <a:t>》《</a:t>
            </a:r>
            <a:r>
              <a:rPr lang="zh-CN" altLang="en-US" sz="2200" dirty="0" smtClean="0">
                <a:latin typeface="+mn-ea"/>
                <a:ea typeface="+mn-ea"/>
              </a:rPr>
              <a:t>丝路花雨</a:t>
            </a:r>
            <a:r>
              <a:rPr lang="en-US" altLang="zh-CN" sz="2200" dirty="0" smtClean="0">
                <a:latin typeface="+mn-ea"/>
                <a:ea typeface="+mn-ea"/>
              </a:rPr>
              <a:t>》《</a:t>
            </a:r>
            <a:r>
              <a:rPr lang="zh-CN" altLang="en-US" sz="2200" dirty="0" smtClean="0">
                <a:latin typeface="+mn-ea"/>
                <a:ea typeface="+mn-ea"/>
              </a:rPr>
              <a:t>奔月</a:t>
            </a:r>
            <a:r>
              <a:rPr lang="en-US" altLang="zh-CN" sz="2200" dirty="0" smtClean="0">
                <a:latin typeface="+mn-ea"/>
                <a:ea typeface="+mn-ea"/>
              </a:rPr>
              <a:t>》《</a:t>
            </a:r>
            <a:r>
              <a:rPr lang="zh-CN" altLang="en-US" sz="2200" dirty="0" smtClean="0">
                <a:latin typeface="+mn-ea"/>
                <a:ea typeface="+mn-ea"/>
              </a:rPr>
              <a:t>文成公主</a:t>
            </a:r>
            <a:r>
              <a:rPr lang="en-US" altLang="zh-CN" sz="2200" dirty="0" smtClean="0">
                <a:latin typeface="+mn-ea"/>
                <a:ea typeface="+mn-ea"/>
              </a:rPr>
              <a:t>》</a:t>
            </a:r>
            <a:r>
              <a:rPr lang="zh-CN" altLang="en-US" sz="2200" dirty="0" smtClean="0">
                <a:latin typeface="+mn-ea"/>
                <a:ea typeface="+mn-ea"/>
              </a:rPr>
              <a:t>等较有影响的作品。</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604840" y="2248173"/>
            <a:ext cx="4320480" cy="3646170"/>
          </a:xfrm>
          <a:prstGeom prst="rect">
            <a:avLst/>
          </a:prstGeom>
        </p:spPr>
        <p:txBody>
          <a:bodyPr wrap="square">
            <a:spAutoFit/>
          </a:bodyPr>
          <a:lstStyle/>
          <a:p>
            <a:pPr algn="just">
              <a:lnSpc>
                <a:spcPct val="150000"/>
              </a:lnSpc>
            </a:pPr>
            <a:r>
              <a:rPr lang="en-US" altLang="zh-CN" sz="2200" dirty="0" smtClean="0">
                <a:latin typeface="+mn-ea"/>
                <a:ea typeface="+mn-ea"/>
              </a:rPr>
              <a:t>7.20</a:t>
            </a:r>
            <a:r>
              <a:rPr lang="zh-CN" altLang="en-US" sz="2200" dirty="0" smtClean="0">
                <a:latin typeface="+mn-ea"/>
                <a:ea typeface="+mn-ea"/>
              </a:rPr>
              <a:t>世</a:t>
            </a:r>
            <a:r>
              <a:rPr lang="zh-CN" altLang="en-US" sz="2200" dirty="0" smtClean="0">
                <a:latin typeface="+mn-ea"/>
                <a:ea typeface="+mn-ea"/>
              </a:rPr>
              <a:t>纪</a:t>
            </a:r>
            <a:r>
              <a:rPr lang="en-US" altLang="zh-CN" sz="2200" dirty="0" smtClean="0">
                <a:latin typeface="+mn-ea"/>
                <a:ea typeface="+mn-ea"/>
              </a:rPr>
              <a:t>80</a:t>
            </a:r>
            <a:r>
              <a:rPr lang="zh-CN" altLang="en-US" sz="2200" dirty="0" smtClean="0">
                <a:latin typeface="+mn-ea"/>
                <a:ea typeface="+mn-ea"/>
              </a:rPr>
              <a:t>年</a:t>
            </a:r>
            <a:r>
              <a:rPr lang="zh-CN" altLang="en-US" sz="2200" dirty="0" smtClean="0">
                <a:latin typeface="+mn-ea"/>
                <a:ea typeface="+mn-ea"/>
              </a:rPr>
              <a:t>代中期，“新潮”作曲家介入舞剧音乐创作，运用现代观念、思维和技法创作了</a:t>
            </a:r>
            <a:r>
              <a:rPr lang="en-US" altLang="zh-CN" sz="2200" dirty="0" smtClean="0">
                <a:latin typeface="+mn-ea"/>
                <a:ea typeface="+mn-ea"/>
              </a:rPr>
              <a:t>《</a:t>
            </a:r>
            <a:r>
              <a:rPr lang="zh-CN" altLang="en-US" sz="2200" dirty="0" smtClean="0">
                <a:latin typeface="+mn-ea"/>
                <a:ea typeface="+mn-ea"/>
              </a:rPr>
              <a:t>窦娥的呼唤</a:t>
            </a:r>
            <a:r>
              <a:rPr lang="en-US" altLang="zh-CN" sz="2200" dirty="0" smtClean="0">
                <a:latin typeface="+mn-ea"/>
                <a:ea typeface="+mn-ea"/>
              </a:rPr>
              <a:t>》《</a:t>
            </a:r>
            <a:r>
              <a:rPr lang="zh-CN" altLang="en-US" sz="2200" dirty="0" smtClean="0">
                <a:latin typeface="+mn-ea"/>
                <a:ea typeface="+mn-ea"/>
              </a:rPr>
              <a:t>秦王扫六合</a:t>
            </a:r>
            <a:r>
              <a:rPr lang="en-US" altLang="zh-CN" sz="2200" dirty="0" smtClean="0">
                <a:latin typeface="+mn-ea"/>
                <a:ea typeface="+mn-ea"/>
              </a:rPr>
              <a:t>》《</a:t>
            </a:r>
            <a:r>
              <a:rPr lang="zh-CN" altLang="en-US" sz="2200" dirty="0" smtClean="0">
                <a:latin typeface="+mn-ea"/>
                <a:ea typeface="+mn-ea"/>
              </a:rPr>
              <a:t>黄土地</a:t>
            </a:r>
            <a:r>
              <a:rPr lang="en-US" altLang="zh-CN" sz="2200" dirty="0" smtClean="0">
                <a:latin typeface="+mn-ea"/>
                <a:ea typeface="+mn-ea"/>
              </a:rPr>
              <a:t>》《</a:t>
            </a:r>
            <a:r>
              <a:rPr lang="zh-CN" altLang="en-US" sz="2200" dirty="0" smtClean="0">
                <a:latin typeface="+mn-ea"/>
                <a:ea typeface="+mn-ea"/>
              </a:rPr>
              <a:t>无字碑</a:t>
            </a:r>
            <a:r>
              <a:rPr lang="en-US" altLang="zh-CN" sz="2200" dirty="0" smtClean="0">
                <a:latin typeface="+mn-ea"/>
                <a:ea typeface="+mn-ea"/>
              </a:rPr>
              <a:t>》</a:t>
            </a:r>
            <a:r>
              <a:rPr lang="zh-CN" altLang="en-US" sz="2200" dirty="0" smtClean="0">
                <a:latin typeface="+mn-ea"/>
                <a:ea typeface="+mn-ea"/>
              </a:rPr>
              <a:t>等作品，对舞剧主题做了新颖独到的音乐阐释，令人耳目一新。</a:t>
            </a:r>
            <a:endParaRPr lang="zh-CN" altLang="en-US" sz="2200" dirty="0" smtClean="0">
              <a:latin typeface="+mn-ea"/>
              <a:ea typeface="+mn-ea"/>
            </a:endParaRPr>
          </a:p>
        </p:txBody>
      </p:sp>
      <p:pic>
        <p:nvPicPr>
          <p:cNvPr id="7" name="图片 6" descr="花儿.jpeg"/>
          <p:cNvPicPr>
            <a:picLocks noChangeAspect="1"/>
          </p:cNvPicPr>
          <p:nvPr/>
        </p:nvPicPr>
        <p:blipFill>
          <a:blip r:embed="rId1" cstate="print"/>
          <a:stretch>
            <a:fillRect/>
          </a:stretch>
        </p:blipFill>
        <p:spPr>
          <a:xfrm>
            <a:off x="6357367" y="2392189"/>
            <a:ext cx="4929448" cy="32811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585468" y="3651389"/>
            <a:ext cx="5688632"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舞剧及舞剧音乐概述</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135350" y="190348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5277247" y="2104157"/>
            <a:ext cx="5544616" cy="3138170"/>
          </a:xfrm>
          <a:prstGeom prst="rect">
            <a:avLst/>
          </a:prstGeom>
        </p:spPr>
        <p:txBody>
          <a:bodyPr wrap="square">
            <a:spAutoFit/>
          </a:bodyPr>
          <a:lstStyle/>
          <a:p>
            <a:pPr algn="just">
              <a:lnSpc>
                <a:spcPct val="150000"/>
              </a:lnSpc>
            </a:pPr>
            <a:r>
              <a:rPr lang="en-US" altLang="zh-CN" sz="2200" dirty="0" smtClean="0">
                <a:latin typeface="+mn-ea"/>
                <a:ea typeface="+mn-ea"/>
              </a:rPr>
              <a:t>8.20</a:t>
            </a:r>
            <a:r>
              <a:rPr lang="zh-CN" altLang="en-US" sz="2200" dirty="0" smtClean="0">
                <a:latin typeface="+mn-ea"/>
                <a:ea typeface="+mn-ea"/>
              </a:rPr>
              <a:t>世纪</a:t>
            </a:r>
            <a:r>
              <a:rPr lang="en-US" altLang="zh-CN" sz="2200" dirty="0" smtClean="0">
                <a:latin typeface="+mn-ea"/>
                <a:ea typeface="+mn-ea"/>
              </a:rPr>
              <a:t>90</a:t>
            </a:r>
            <a:r>
              <a:rPr lang="zh-CN" altLang="en-US" sz="2200" dirty="0" smtClean="0">
                <a:latin typeface="+mn-ea"/>
                <a:ea typeface="+mn-ea"/>
              </a:rPr>
              <a:t>年代后，经济的繁荣也带来了舞剧事业的快速发展，</a:t>
            </a:r>
            <a:r>
              <a:rPr lang="en-US" altLang="zh-CN" sz="2200" dirty="0" smtClean="0">
                <a:latin typeface="+mn-ea"/>
                <a:ea typeface="+mn-ea"/>
              </a:rPr>
              <a:t>《</a:t>
            </a:r>
            <a:r>
              <a:rPr lang="zh-CN" altLang="en-US" sz="2200" dirty="0" smtClean="0">
                <a:latin typeface="+mn-ea"/>
                <a:ea typeface="+mn-ea"/>
              </a:rPr>
              <a:t>阿诗玛</a:t>
            </a:r>
            <a:r>
              <a:rPr lang="en-US" altLang="zh-CN" sz="2200" dirty="0" smtClean="0">
                <a:latin typeface="+mn-ea"/>
                <a:ea typeface="+mn-ea"/>
              </a:rPr>
              <a:t>》《</a:t>
            </a:r>
            <a:r>
              <a:rPr lang="zh-CN" altLang="en-US" sz="2200" dirty="0" smtClean="0">
                <a:latin typeface="+mn-ea"/>
                <a:ea typeface="+mn-ea"/>
              </a:rPr>
              <a:t>边域</a:t>
            </a:r>
            <a:r>
              <a:rPr lang="en-US" altLang="zh-CN" sz="2200" dirty="0" smtClean="0">
                <a:latin typeface="+mn-ea"/>
                <a:ea typeface="+mn-ea"/>
              </a:rPr>
              <a:t>》《</a:t>
            </a:r>
            <a:r>
              <a:rPr lang="zh-CN" altLang="en-US" sz="2200" dirty="0" smtClean="0">
                <a:latin typeface="+mn-ea"/>
                <a:ea typeface="+mn-ea"/>
              </a:rPr>
              <a:t>春香传</a:t>
            </a:r>
            <a:r>
              <a:rPr lang="en-US" altLang="zh-CN" sz="2200" dirty="0" smtClean="0">
                <a:latin typeface="+mn-ea"/>
                <a:ea typeface="+mn-ea"/>
              </a:rPr>
              <a:t>》《</a:t>
            </a:r>
            <a:r>
              <a:rPr lang="zh-CN" altLang="en-US" sz="2200" dirty="0" smtClean="0">
                <a:latin typeface="+mn-ea"/>
                <a:ea typeface="+mn-ea"/>
              </a:rPr>
              <a:t>丝海箫音</a:t>
            </a:r>
            <a:r>
              <a:rPr lang="en-US" altLang="zh-CN" sz="2200" dirty="0" smtClean="0">
                <a:latin typeface="+mn-ea"/>
                <a:ea typeface="+mn-ea"/>
              </a:rPr>
              <a:t>》《</a:t>
            </a:r>
            <a:r>
              <a:rPr lang="zh-CN" altLang="en-US" sz="2200" dirty="0" smtClean="0">
                <a:latin typeface="+mn-ea"/>
                <a:ea typeface="+mn-ea"/>
              </a:rPr>
              <a:t>森吉德玛</a:t>
            </a:r>
            <a:r>
              <a:rPr lang="en-US" altLang="zh-CN" sz="2200" dirty="0" smtClean="0">
                <a:latin typeface="+mn-ea"/>
                <a:ea typeface="+mn-ea"/>
              </a:rPr>
              <a:t>》《</a:t>
            </a:r>
            <a:r>
              <a:rPr lang="zh-CN" altLang="en-US" sz="2200" dirty="0" smtClean="0">
                <a:latin typeface="+mn-ea"/>
                <a:ea typeface="+mn-ea"/>
              </a:rPr>
              <a:t>南越王</a:t>
            </a:r>
            <a:r>
              <a:rPr lang="en-US" altLang="zh-CN" sz="2200" dirty="0" smtClean="0">
                <a:latin typeface="+mn-ea"/>
                <a:ea typeface="+mn-ea"/>
              </a:rPr>
              <a:t>》《</a:t>
            </a:r>
            <a:r>
              <a:rPr lang="zh-CN" altLang="en-US" sz="2200" dirty="0" smtClean="0">
                <a:latin typeface="+mn-ea"/>
                <a:ea typeface="+mn-ea"/>
              </a:rPr>
              <a:t>远山的花朵</a:t>
            </a:r>
            <a:r>
              <a:rPr lang="en-US" altLang="zh-CN" sz="2200" dirty="0" smtClean="0">
                <a:latin typeface="+mn-ea"/>
                <a:ea typeface="+mn-ea"/>
              </a:rPr>
              <a:t>》</a:t>
            </a:r>
            <a:r>
              <a:rPr lang="zh-CN" altLang="en-US" sz="2200" dirty="0" smtClean="0">
                <a:latin typeface="+mn-ea"/>
                <a:ea typeface="+mn-ea"/>
              </a:rPr>
              <a:t>等新作相继出炉，这些作品具有崭新的鲜明的民族个性，并获得了“全国文化音乐创作奖”。</a:t>
            </a:r>
            <a:endParaRPr lang="zh-CN" altLang="en-US" sz="2200" dirty="0" smtClean="0">
              <a:latin typeface="+mn-ea"/>
              <a:ea typeface="+mn-ea"/>
            </a:endParaRPr>
          </a:p>
        </p:txBody>
      </p:sp>
      <p:pic>
        <p:nvPicPr>
          <p:cNvPr id="7" name="图片 6" descr="阿诗玛.jpg"/>
          <p:cNvPicPr>
            <a:picLocks noChangeAspect="1"/>
          </p:cNvPicPr>
          <p:nvPr/>
        </p:nvPicPr>
        <p:blipFill>
          <a:blip r:embed="rId1" cstate="print"/>
          <a:stretch>
            <a:fillRect/>
          </a:stretch>
        </p:blipFill>
        <p:spPr>
          <a:xfrm>
            <a:off x="2036887" y="1816125"/>
            <a:ext cx="2878022" cy="400962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西方舞剧音乐鉴赏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460823" y="1600101"/>
            <a:ext cx="6429375" cy="3138170"/>
          </a:xfrm>
          <a:prstGeom prst="rect">
            <a:avLst/>
          </a:prstGeom>
        </p:spPr>
        <p:txBody>
          <a:bodyPr>
            <a:spAutoFit/>
          </a:bodyPr>
          <a:lstStyle/>
          <a:p>
            <a:pPr algn="just">
              <a:lnSpc>
                <a:spcPct val="150000"/>
              </a:lnSpc>
            </a:pPr>
            <a:r>
              <a:rPr lang="en-US" altLang="zh-CN" sz="2200" dirty="0" smtClean="0">
                <a:latin typeface="+mn-ea"/>
                <a:ea typeface="+mn-ea"/>
              </a:rPr>
              <a:t>9.21</a:t>
            </a:r>
            <a:r>
              <a:rPr lang="zh-CN" altLang="en-US" sz="2200" dirty="0" smtClean="0">
                <a:latin typeface="+mn-ea"/>
                <a:ea typeface="+mn-ea"/>
              </a:rPr>
              <a:t>世</a:t>
            </a:r>
            <a:r>
              <a:rPr lang="zh-CN" altLang="en-US" sz="2200" dirty="0" smtClean="0">
                <a:latin typeface="+mn-ea"/>
                <a:ea typeface="+mn-ea"/>
              </a:rPr>
              <a:t>纪，</a:t>
            </a:r>
            <a:r>
              <a:rPr lang="en-US" altLang="zh-CN" sz="2200" dirty="0" smtClean="0">
                <a:latin typeface="+mn-ea"/>
                <a:ea typeface="+mn-ea"/>
              </a:rPr>
              <a:t>《</a:t>
            </a:r>
            <a:r>
              <a:rPr lang="zh-CN" altLang="en-US" sz="2200" dirty="0" smtClean="0">
                <a:latin typeface="+mn-ea"/>
                <a:ea typeface="+mn-ea"/>
              </a:rPr>
              <a:t>野斑马</a:t>
            </a:r>
            <a:r>
              <a:rPr lang="en-US" altLang="zh-CN" sz="2200" dirty="0" smtClean="0">
                <a:latin typeface="+mn-ea"/>
                <a:ea typeface="+mn-ea"/>
              </a:rPr>
              <a:t>》《</a:t>
            </a:r>
            <a:r>
              <a:rPr lang="zh-CN" altLang="en-US" sz="2200" dirty="0" smtClean="0">
                <a:latin typeface="+mn-ea"/>
                <a:ea typeface="+mn-ea"/>
              </a:rPr>
              <a:t>大梦敦煌</a:t>
            </a:r>
            <a:r>
              <a:rPr lang="en-US" altLang="zh-CN" sz="2200" dirty="0" smtClean="0">
                <a:latin typeface="+mn-ea"/>
                <a:ea typeface="+mn-ea"/>
              </a:rPr>
              <a:t>》《</a:t>
            </a:r>
            <a:r>
              <a:rPr lang="zh-CN" altLang="en-US" sz="2200" dirty="0" smtClean="0">
                <a:latin typeface="+mn-ea"/>
                <a:ea typeface="+mn-ea"/>
              </a:rPr>
              <a:t>闪闪的红星</a:t>
            </a:r>
            <a:r>
              <a:rPr lang="en-US" altLang="zh-CN" sz="2200" dirty="0" smtClean="0">
                <a:latin typeface="+mn-ea"/>
                <a:ea typeface="+mn-ea"/>
              </a:rPr>
              <a:t>》《</a:t>
            </a:r>
            <a:r>
              <a:rPr lang="zh-CN" altLang="en-US" sz="2200" dirty="0" smtClean="0">
                <a:latin typeface="+mn-ea"/>
                <a:ea typeface="+mn-ea"/>
              </a:rPr>
              <a:t>妈勒访天边</a:t>
            </a:r>
            <a:r>
              <a:rPr lang="en-US" altLang="zh-CN" sz="2200" dirty="0" smtClean="0">
                <a:latin typeface="+mn-ea"/>
                <a:ea typeface="+mn-ea"/>
              </a:rPr>
              <a:t>》《</a:t>
            </a:r>
            <a:r>
              <a:rPr lang="zh-CN" altLang="en-US" sz="2200" dirty="0" smtClean="0">
                <a:latin typeface="+mn-ea"/>
                <a:ea typeface="+mn-ea"/>
              </a:rPr>
              <a:t>瓷魂</a:t>
            </a:r>
            <a:r>
              <a:rPr lang="en-US" altLang="zh-CN" sz="2200" dirty="0" smtClean="0">
                <a:latin typeface="+mn-ea"/>
                <a:ea typeface="+mn-ea"/>
              </a:rPr>
              <a:t>》《</a:t>
            </a:r>
            <a:r>
              <a:rPr lang="zh-CN" altLang="en-US" sz="2200" dirty="0" smtClean="0">
                <a:latin typeface="+mn-ea"/>
                <a:ea typeface="+mn-ea"/>
              </a:rPr>
              <a:t>风雨红棉</a:t>
            </a:r>
            <a:r>
              <a:rPr lang="en-US" altLang="zh-CN" sz="2200" dirty="0" smtClean="0">
                <a:latin typeface="+mn-ea"/>
                <a:ea typeface="+mn-ea"/>
              </a:rPr>
              <a:t>》《</a:t>
            </a:r>
            <a:r>
              <a:rPr lang="zh-CN" altLang="en-US" sz="2200" dirty="0" smtClean="0">
                <a:latin typeface="+mn-ea"/>
                <a:ea typeface="+mn-ea"/>
              </a:rPr>
              <a:t>红河谷</a:t>
            </a:r>
            <a:r>
              <a:rPr lang="en-US" altLang="zh-CN" sz="2200" dirty="0" smtClean="0">
                <a:latin typeface="+mn-ea"/>
                <a:ea typeface="+mn-ea"/>
              </a:rPr>
              <a:t>》《</a:t>
            </a:r>
            <a:r>
              <a:rPr lang="zh-CN" altLang="en-US" sz="2200" dirty="0" smtClean="0">
                <a:latin typeface="+mn-ea"/>
                <a:ea typeface="+mn-ea"/>
              </a:rPr>
              <a:t>一把酸枣</a:t>
            </a:r>
            <a:r>
              <a:rPr lang="en-US" altLang="zh-CN" sz="2200" dirty="0" smtClean="0">
                <a:latin typeface="+mn-ea"/>
                <a:ea typeface="+mn-ea"/>
              </a:rPr>
              <a:t>》</a:t>
            </a:r>
            <a:r>
              <a:rPr lang="zh-CN" altLang="en-US" sz="2200" dirty="0" smtClean="0">
                <a:latin typeface="+mn-ea"/>
                <a:ea typeface="+mn-ea"/>
              </a:rPr>
              <a:t>等优秀舞剧作品更体现了对舞台综合因素的巧妙运用及对高科技手段的驾驭，也促进了舞剧总体品位的提升，显示了中国舞剧创作的强势阵容和艺术上的不断成熟。</a:t>
            </a:r>
            <a:endParaRPr lang="zh-CN" altLang="en-US" sz="2200" dirty="0" smtClean="0">
              <a:latin typeface="+mn-ea"/>
              <a:ea typeface="+mn-ea"/>
            </a:endParaRPr>
          </a:p>
        </p:txBody>
      </p:sp>
      <p:pic>
        <p:nvPicPr>
          <p:cNvPr id="7" name="图片 6" descr="大梦敦煌.jpg"/>
          <p:cNvPicPr>
            <a:picLocks noChangeAspect="1"/>
          </p:cNvPicPr>
          <p:nvPr/>
        </p:nvPicPr>
        <p:blipFill>
          <a:blip r:embed="rId1" cstate="print"/>
          <a:stretch>
            <a:fillRect/>
          </a:stretch>
        </p:blipFill>
        <p:spPr>
          <a:xfrm>
            <a:off x="5709295" y="4192389"/>
            <a:ext cx="3888890" cy="2586112"/>
          </a:xfrm>
          <a:prstGeom prst="rect">
            <a:avLst/>
          </a:prstGeom>
        </p:spPr>
      </p:pic>
      <p:pic>
        <p:nvPicPr>
          <p:cNvPr id="8" name="图片 7" descr="红河谷.jpg"/>
          <p:cNvPicPr>
            <a:picLocks noChangeAspect="1"/>
          </p:cNvPicPr>
          <p:nvPr/>
        </p:nvPicPr>
        <p:blipFill>
          <a:blip r:embed="rId2" cstate="print"/>
          <a:stretch>
            <a:fillRect/>
          </a:stretch>
        </p:blipFill>
        <p:spPr>
          <a:xfrm>
            <a:off x="8733631" y="1456085"/>
            <a:ext cx="3133073" cy="270070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红色娘子军0.jpg"/>
          <p:cNvPicPr>
            <a:picLocks noChangeAspect="1"/>
          </p:cNvPicPr>
          <p:nvPr/>
        </p:nvPicPr>
        <p:blipFill>
          <a:blip r:embed="rId1" cstate="print"/>
          <a:stretch>
            <a:fillRect/>
          </a:stretch>
        </p:blipFill>
        <p:spPr>
          <a:xfrm>
            <a:off x="1892871" y="1816125"/>
            <a:ext cx="3366374" cy="4488497"/>
          </a:xfrm>
          <a:prstGeom prst="rect">
            <a:avLst/>
          </a:prstGeom>
        </p:spPr>
      </p:pic>
      <p:sp>
        <p:nvSpPr>
          <p:cNvPr id="7" name="矩形 6"/>
          <p:cNvSpPr/>
          <p:nvPr/>
        </p:nvSpPr>
        <p:spPr>
          <a:xfrm>
            <a:off x="5349255" y="2680221"/>
            <a:ext cx="6429375" cy="2123658"/>
          </a:xfrm>
          <a:prstGeom prst="rect">
            <a:avLst/>
          </a:prstGeom>
        </p:spPr>
        <p:txBody>
          <a:bodyPr>
            <a:spAutoFit/>
          </a:bodyPr>
          <a:lstStyle/>
          <a:p>
            <a:pPr algn="just">
              <a:lnSpc>
                <a:spcPct val="150000"/>
              </a:lnSpc>
            </a:pPr>
            <a:r>
              <a:rPr lang="zh-CN" altLang="en-US" sz="2200" dirty="0" smtClean="0">
                <a:latin typeface="+mn-ea"/>
                <a:ea typeface="+mn-ea"/>
              </a:rPr>
              <a:t>    芭蕾舞剧</a:t>
            </a:r>
            <a:r>
              <a:rPr lang="en-US" altLang="zh-CN" sz="2200" dirty="0" smtClean="0">
                <a:latin typeface="+mn-ea"/>
                <a:ea typeface="+mn-ea"/>
              </a:rPr>
              <a:t>《</a:t>
            </a:r>
            <a:r>
              <a:rPr lang="zh-CN" altLang="en-US" sz="2200" dirty="0" smtClean="0">
                <a:latin typeface="+mn-ea"/>
                <a:ea typeface="+mn-ea"/>
              </a:rPr>
              <a:t>红色娘子军</a:t>
            </a:r>
            <a:r>
              <a:rPr lang="en-US" altLang="zh-CN" sz="2200" dirty="0" smtClean="0">
                <a:latin typeface="+mn-ea"/>
                <a:ea typeface="+mn-ea"/>
              </a:rPr>
              <a:t>》</a:t>
            </a:r>
            <a:r>
              <a:rPr lang="zh-CN" altLang="en-US" sz="2200" dirty="0" smtClean="0">
                <a:latin typeface="+mn-ea"/>
                <a:ea typeface="+mn-ea"/>
              </a:rPr>
              <a:t>由中央芭蕾舞团根据梁信同名电影剧本改编，于</a:t>
            </a:r>
            <a:r>
              <a:rPr lang="en-US" altLang="zh-CN" sz="2200" dirty="0" smtClean="0">
                <a:latin typeface="+mn-ea"/>
                <a:ea typeface="+mn-ea"/>
              </a:rPr>
              <a:t>1964</a:t>
            </a:r>
            <a:r>
              <a:rPr lang="zh-CN" altLang="en-US" sz="2200" dirty="0" smtClean="0">
                <a:latin typeface="+mn-ea"/>
                <a:ea typeface="+mn-ea"/>
              </a:rPr>
              <a:t>年</a:t>
            </a:r>
            <a:r>
              <a:rPr lang="zh-CN" altLang="en-US" sz="2200" dirty="0" smtClean="0">
                <a:latin typeface="+mn-ea"/>
                <a:ea typeface="+mn-ea"/>
              </a:rPr>
              <a:t>演于北京。自公演以来，该剧广受各界人士好评，时至今日已经成为讴歌伟大女性的代表作。</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红色娘子军连歌.png"/>
          <p:cNvPicPr>
            <a:picLocks noChangeAspect="1"/>
          </p:cNvPicPr>
          <p:nvPr/>
        </p:nvPicPr>
        <p:blipFill>
          <a:blip r:embed="rId1" cstate="print"/>
          <a:stretch>
            <a:fillRect/>
          </a:stretch>
        </p:blipFill>
        <p:spPr>
          <a:xfrm>
            <a:off x="1964879" y="1168053"/>
            <a:ext cx="5450557" cy="5697608"/>
          </a:xfrm>
          <a:prstGeom prst="rect">
            <a:avLst/>
          </a:prstGeom>
        </p:spPr>
      </p:pic>
      <p:sp>
        <p:nvSpPr>
          <p:cNvPr id="7" name="矩形 6"/>
          <p:cNvSpPr/>
          <p:nvPr/>
        </p:nvSpPr>
        <p:spPr>
          <a:xfrm>
            <a:off x="7941543" y="2608213"/>
            <a:ext cx="3600400" cy="3060005"/>
          </a:xfrm>
          <a:prstGeom prst="rect">
            <a:avLst/>
          </a:prstGeom>
        </p:spPr>
        <p:txBody>
          <a:bodyPr wrap="square">
            <a:spAutoFit/>
          </a:bodyPr>
          <a:lstStyle/>
          <a:p>
            <a:pPr algn="just">
              <a:lnSpc>
                <a:spcPct val="150000"/>
              </a:lnSpc>
            </a:pPr>
            <a:r>
              <a:rPr lang="zh-CN" altLang="en-US" sz="2200" dirty="0" smtClean="0">
                <a:solidFill>
                  <a:srgbClr val="FF6699"/>
                </a:solidFill>
                <a:latin typeface="+mn-ea"/>
                <a:ea typeface="+mn-ea"/>
              </a:rPr>
              <a:t>此曲融汇了五指山一带的民歌元素，音乐刚毅豪壮、嘹亮明快、坚定有力、气势恢宏，鲜明地塑造了娘子军连这个战斗集体的音乐形象，同时也是贯穿全剧的主题歌。</a:t>
            </a:r>
            <a:endParaRPr lang="zh-CN" altLang="en-US" sz="2200" dirty="0" smtClean="0">
              <a:solidFill>
                <a:srgbClr val="FF6699"/>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122" name="Picture 2"/>
          <p:cNvPicPr>
            <a:picLocks noChangeAspect="1" noChangeArrowheads="1"/>
          </p:cNvPicPr>
          <p:nvPr/>
        </p:nvPicPr>
        <p:blipFill>
          <a:blip r:embed="rId1" cstate="print"/>
          <a:srcRect/>
          <a:stretch>
            <a:fillRect/>
          </a:stretch>
        </p:blipFill>
        <p:spPr bwMode="auto">
          <a:xfrm>
            <a:off x="1316807" y="2392189"/>
            <a:ext cx="4286250" cy="2857500"/>
          </a:xfrm>
          <a:prstGeom prst="rect">
            <a:avLst/>
          </a:prstGeom>
          <a:noFill/>
          <a:ln w="9525">
            <a:noFill/>
            <a:miter lim="800000"/>
            <a:headEnd/>
            <a:tailEnd/>
          </a:ln>
        </p:spPr>
      </p:pic>
      <p:sp>
        <p:nvSpPr>
          <p:cNvPr id="7" name="矩形 6"/>
          <p:cNvSpPr/>
          <p:nvPr/>
        </p:nvSpPr>
        <p:spPr>
          <a:xfrm>
            <a:off x="5709295" y="2752229"/>
            <a:ext cx="6048672" cy="1615827"/>
          </a:xfrm>
          <a:prstGeom prst="rect">
            <a:avLst/>
          </a:prstGeom>
        </p:spPr>
        <p:txBody>
          <a:bodyPr wrap="square">
            <a:spAutoFit/>
          </a:bodyPr>
          <a:lstStyle/>
          <a:p>
            <a:pPr algn="just">
              <a:lnSpc>
                <a:spcPct val="150000"/>
              </a:lnSpc>
            </a:pPr>
            <a:r>
              <a:rPr lang="zh-CN" altLang="en-US" sz="2200" dirty="0" smtClean="0">
                <a:latin typeface="+mn-ea"/>
                <a:ea typeface="+mn-ea"/>
              </a:rPr>
              <a:t>    这是第四场中的一个片段，采用了南海民间音乐素材，舞曲欢快、明亮，表现了娘子军战士们乐观向上、充满活力的精神面貌。</a:t>
            </a:r>
            <a:endParaRPr lang="zh-CN" altLang="en-US" sz="2200" dirty="0" smtClean="0">
              <a:latin typeface="+mn-ea"/>
              <a:ea typeface="+mn-ea"/>
            </a:endParaRPr>
          </a:p>
        </p:txBody>
      </p:sp>
      <p:sp>
        <p:nvSpPr>
          <p:cNvPr id="8" name="矩形 7"/>
          <p:cNvSpPr/>
          <p:nvPr/>
        </p:nvSpPr>
        <p:spPr>
          <a:xfrm>
            <a:off x="1532831" y="1672109"/>
            <a:ext cx="3852337" cy="520848"/>
          </a:xfrm>
          <a:prstGeom prst="rect">
            <a:avLst/>
          </a:prstGeom>
        </p:spPr>
        <p:txBody>
          <a:bodyPr wrap="none">
            <a:spAutoFit/>
          </a:bodyPr>
          <a:lstStyle/>
          <a:p>
            <a:pPr algn="just">
              <a:lnSpc>
                <a:spcPct val="150000"/>
              </a:lnSpc>
            </a:pPr>
            <a:r>
              <a:rPr lang="en-US" altLang="zh-CN" sz="2200" dirty="0" smtClean="0">
                <a:latin typeface="+mn-ea"/>
                <a:ea typeface="+mn-ea"/>
              </a:rPr>
              <a:t>《</a:t>
            </a:r>
            <a:r>
              <a:rPr lang="zh-CN" altLang="en-US" sz="2200" dirty="0" smtClean="0">
                <a:latin typeface="+mn-ea"/>
                <a:ea typeface="+mn-ea"/>
              </a:rPr>
              <a:t>女战士和炊事班长的舞蹈</a:t>
            </a:r>
            <a:r>
              <a:rPr lang="en-US" altLang="zh-CN" sz="2200" dirty="0" smtClean="0">
                <a:latin typeface="+mn-ea"/>
                <a:ea typeface="+mn-ea"/>
              </a:rPr>
              <a:t>》</a:t>
            </a:r>
            <a:endParaRPr lang="zh-CN" altLang="en-US" sz="2200" dirty="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女炊事班长.png"/>
          <p:cNvPicPr>
            <a:picLocks noChangeAspect="1"/>
          </p:cNvPicPr>
          <p:nvPr/>
        </p:nvPicPr>
        <p:blipFill>
          <a:blip r:embed="rId1" cstate="print"/>
          <a:stretch>
            <a:fillRect/>
          </a:stretch>
        </p:blipFill>
        <p:spPr>
          <a:xfrm>
            <a:off x="3044999" y="1096045"/>
            <a:ext cx="6905625" cy="55911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排山倒海.png"/>
          <p:cNvPicPr>
            <a:picLocks noChangeAspect="1"/>
          </p:cNvPicPr>
          <p:nvPr/>
        </p:nvPicPr>
        <p:blipFill>
          <a:blip r:embed="rId1" cstate="print"/>
          <a:stretch>
            <a:fillRect/>
          </a:stretch>
        </p:blipFill>
        <p:spPr>
          <a:xfrm>
            <a:off x="2684959" y="1240061"/>
            <a:ext cx="7808003" cy="3672408"/>
          </a:xfrm>
          <a:prstGeom prst="rect">
            <a:avLst/>
          </a:prstGeom>
        </p:spPr>
      </p:pic>
      <p:sp>
        <p:nvSpPr>
          <p:cNvPr id="7" name="矩形 6"/>
          <p:cNvSpPr/>
          <p:nvPr/>
        </p:nvSpPr>
        <p:spPr>
          <a:xfrm>
            <a:off x="2324919" y="5056485"/>
            <a:ext cx="8856984" cy="1028680"/>
          </a:xfrm>
          <a:prstGeom prst="rect">
            <a:avLst/>
          </a:prstGeom>
        </p:spPr>
        <p:txBody>
          <a:bodyPr wrap="square">
            <a:spAutoFit/>
          </a:bodyPr>
          <a:lstStyle/>
          <a:p>
            <a:pPr algn="just">
              <a:lnSpc>
                <a:spcPct val="150000"/>
              </a:lnSpc>
            </a:pPr>
            <a:r>
              <a:rPr lang="zh-CN" altLang="en-US" sz="2200" dirty="0" smtClean="0">
                <a:latin typeface="+mn-ea"/>
                <a:ea typeface="+mn-ea"/>
              </a:rPr>
              <a:t>    </a:t>
            </a:r>
            <a:r>
              <a:rPr lang="zh-CN" altLang="en-US" sz="2200" dirty="0" smtClean="0">
                <a:solidFill>
                  <a:srgbClr val="00B050"/>
                </a:solidFill>
                <a:latin typeface="+mn-ea"/>
                <a:ea typeface="+mn-ea"/>
              </a:rPr>
              <a:t>这是第五场、第六场之间的过场音乐。音乐的极速狂奔和强大音响将红军威武之师的形象表现得淋漓尽致，气势如虹、壮丽激昂。</a:t>
            </a:r>
            <a:endParaRPr lang="zh-CN" altLang="en-US" sz="2200" dirty="0" smtClean="0">
              <a:solidFill>
                <a:srgbClr val="00B05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万泉河水.png"/>
          <p:cNvPicPr>
            <a:picLocks noChangeAspect="1"/>
          </p:cNvPicPr>
          <p:nvPr/>
        </p:nvPicPr>
        <p:blipFill>
          <a:blip r:embed="rId1" cstate="print"/>
          <a:stretch>
            <a:fillRect/>
          </a:stretch>
        </p:blipFill>
        <p:spPr>
          <a:xfrm>
            <a:off x="3693071" y="1168053"/>
            <a:ext cx="5327153" cy="537865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146" name="Picture 2"/>
          <p:cNvPicPr>
            <a:picLocks noChangeAspect="1" noChangeArrowheads="1"/>
          </p:cNvPicPr>
          <p:nvPr/>
        </p:nvPicPr>
        <p:blipFill>
          <a:blip r:embed="rId1" cstate="print"/>
          <a:srcRect/>
          <a:stretch>
            <a:fillRect/>
          </a:stretch>
        </p:blipFill>
        <p:spPr bwMode="auto">
          <a:xfrm>
            <a:off x="1820863" y="1456085"/>
            <a:ext cx="8572500" cy="2981325"/>
          </a:xfrm>
          <a:prstGeom prst="rect">
            <a:avLst/>
          </a:prstGeom>
          <a:noFill/>
          <a:ln w="9525">
            <a:noFill/>
            <a:miter lim="800000"/>
            <a:headEnd/>
            <a:tailEnd/>
          </a:ln>
        </p:spPr>
      </p:pic>
      <p:sp>
        <p:nvSpPr>
          <p:cNvPr id="7" name="矩形 6"/>
          <p:cNvSpPr/>
          <p:nvPr/>
        </p:nvSpPr>
        <p:spPr>
          <a:xfrm>
            <a:off x="1820863" y="4768453"/>
            <a:ext cx="8640960" cy="1615827"/>
          </a:xfrm>
          <a:prstGeom prst="rect">
            <a:avLst/>
          </a:prstGeom>
        </p:spPr>
        <p:txBody>
          <a:bodyPr wrap="square">
            <a:spAutoFit/>
          </a:bodyPr>
          <a:lstStyle/>
          <a:p>
            <a:pPr algn="just">
              <a:lnSpc>
                <a:spcPct val="150000"/>
              </a:lnSpc>
            </a:pPr>
            <a:r>
              <a:rPr lang="en-US" altLang="zh-CN" sz="2200" dirty="0" smtClean="0">
                <a:latin typeface="+mn-ea"/>
                <a:ea typeface="+mn-ea"/>
              </a:rPr>
              <a:t>   《</a:t>
            </a:r>
            <a:r>
              <a:rPr lang="zh-CN" altLang="en-US" sz="2200" dirty="0" smtClean="0">
                <a:latin typeface="+mn-ea"/>
                <a:ea typeface="+mn-ea"/>
              </a:rPr>
              <a:t>白毛女</a:t>
            </a:r>
            <a:r>
              <a:rPr lang="en-US" altLang="zh-CN" sz="2200" dirty="0" smtClean="0">
                <a:latin typeface="+mn-ea"/>
                <a:ea typeface="+mn-ea"/>
              </a:rPr>
              <a:t>》</a:t>
            </a:r>
            <a:r>
              <a:rPr lang="zh-CN" altLang="en-US" sz="2200" dirty="0" smtClean="0">
                <a:latin typeface="+mn-ea"/>
                <a:ea typeface="+mn-ea"/>
              </a:rPr>
              <a:t>是</a:t>
            </a:r>
            <a:r>
              <a:rPr lang="en-US" altLang="zh-CN" sz="2200" dirty="0" smtClean="0">
                <a:latin typeface="+mn-ea"/>
                <a:ea typeface="+mn-ea"/>
              </a:rPr>
              <a:t>1964</a:t>
            </a:r>
            <a:r>
              <a:rPr lang="zh-CN" altLang="en-US" sz="2200" dirty="0" smtClean="0">
                <a:latin typeface="+mn-ea"/>
                <a:ea typeface="+mn-ea"/>
              </a:rPr>
              <a:t>年由上海舞蹈学院根据同名歌剧改编而来的，由著名编导胡蓉蓉、傅艾棣、程玳辉、林泱泱创作与改编，严金萱等作曲，首演于</a:t>
            </a:r>
            <a:r>
              <a:rPr lang="en-US" altLang="zh-CN" sz="2200" dirty="0" smtClean="0">
                <a:latin typeface="+mn-ea"/>
                <a:ea typeface="+mn-ea"/>
              </a:rPr>
              <a:t>1965</a:t>
            </a:r>
            <a:r>
              <a:rPr lang="zh-CN" altLang="en-US" sz="2200" dirty="0" smtClean="0">
                <a:latin typeface="+mn-ea"/>
                <a:ea typeface="+mn-ea"/>
              </a:rPr>
              <a:t>年第六届“上海之春”。</a:t>
            </a:r>
            <a:endParaRPr lang="zh-CN" altLang="en-US" sz="2200" dirty="0" smtClean="0">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二  </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中国舞剧音乐鉴赏</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扎红绳1.png"/>
          <p:cNvPicPr>
            <a:picLocks noChangeAspect="1"/>
          </p:cNvPicPr>
          <p:nvPr/>
        </p:nvPicPr>
        <p:blipFill>
          <a:blip r:embed="rId1" cstate="print"/>
          <a:stretch>
            <a:fillRect/>
          </a:stretch>
        </p:blipFill>
        <p:spPr>
          <a:xfrm>
            <a:off x="3044999" y="1024038"/>
            <a:ext cx="6552728" cy="1800200"/>
          </a:xfrm>
          <a:prstGeom prst="rect">
            <a:avLst/>
          </a:prstGeom>
        </p:spPr>
      </p:pic>
      <p:pic>
        <p:nvPicPr>
          <p:cNvPr id="7" name="图片 6" descr="扎红绳2.png"/>
          <p:cNvPicPr>
            <a:picLocks noChangeAspect="1"/>
          </p:cNvPicPr>
          <p:nvPr/>
        </p:nvPicPr>
        <p:blipFill>
          <a:blip r:embed="rId2" cstate="print"/>
          <a:stretch>
            <a:fillRect/>
          </a:stretch>
        </p:blipFill>
        <p:spPr>
          <a:xfrm>
            <a:off x="3044999" y="2824237"/>
            <a:ext cx="6552728" cy="381642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舞剧及舞剧音乐概述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2" name="图片 11" descr="舞蹈1.jpg"/>
          <p:cNvPicPr>
            <a:picLocks noChangeAspect="1"/>
          </p:cNvPicPr>
          <p:nvPr/>
        </p:nvPicPr>
        <p:blipFill>
          <a:blip r:embed="rId1" cstate="print"/>
          <a:stretch>
            <a:fillRect/>
          </a:stretch>
        </p:blipFill>
        <p:spPr>
          <a:xfrm>
            <a:off x="10605839" y="3832349"/>
            <a:ext cx="2078093" cy="3112269"/>
          </a:xfrm>
          <a:prstGeom prst="rect">
            <a:avLst/>
          </a:prstGeom>
        </p:spPr>
      </p:pic>
      <p:sp>
        <p:nvSpPr>
          <p:cNvPr id="13" name="矩形 12"/>
          <p:cNvSpPr/>
          <p:nvPr/>
        </p:nvSpPr>
        <p:spPr>
          <a:xfrm>
            <a:off x="812751" y="1168053"/>
            <a:ext cx="11305256" cy="1107996"/>
          </a:xfrm>
          <a:prstGeom prst="rect">
            <a:avLst/>
          </a:prstGeom>
        </p:spPr>
        <p:txBody>
          <a:bodyPr wrap="square">
            <a:spAutoFit/>
          </a:bodyPr>
          <a:lstStyle/>
          <a:p>
            <a:pPr algn="just">
              <a:lnSpc>
                <a:spcPct val="150000"/>
              </a:lnSpc>
            </a:pPr>
            <a:r>
              <a:rPr lang="zh-CN" altLang="en-US" sz="2200" dirty="0" smtClean="0"/>
              <a:t>       舞剧是以舞蹈为主要表现元素，与其他艺术中的音乐、戏剧、文学、美术（布景、灯光、道具、服饰等）紧密结合的一种综合艺术形式。</a:t>
            </a:r>
            <a:endParaRPr lang="zh-CN" altLang="en-US" sz="2200" dirty="0"/>
          </a:p>
        </p:txBody>
      </p:sp>
      <p:sp>
        <p:nvSpPr>
          <p:cNvPr id="14" name="矩形 13"/>
          <p:cNvSpPr/>
          <p:nvPr/>
        </p:nvSpPr>
        <p:spPr>
          <a:xfrm>
            <a:off x="812751" y="2608213"/>
            <a:ext cx="9001000" cy="1107996"/>
          </a:xfrm>
          <a:prstGeom prst="rect">
            <a:avLst/>
          </a:prstGeom>
        </p:spPr>
        <p:txBody>
          <a:bodyPr wrap="square">
            <a:spAutoFit/>
          </a:bodyPr>
          <a:lstStyle/>
          <a:p>
            <a:pPr algn="just">
              <a:lnSpc>
                <a:spcPct val="150000"/>
              </a:lnSpc>
            </a:pPr>
            <a:r>
              <a:rPr lang="zh-CN" altLang="en-US" sz="2200" dirty="0" smtClean="0"/>
              <a:t>        舞剧以表情性和动态性的舞蹈动作与造型为基本语言，舞剧中的舞蹈可分为情节舞和表演舞两类，能表现特定的人物和一定的戏剧情节。</a:t>
            </a:r>
            <a:endParaRPr lang="zh-CN" altLang="en-US" sz="2200" dirty="0" smtClean="0"/>
          </a:p>
        </p:txBody>
      </p:sp>
      <p:sp>
        <p:nvSpPr>
          <p:cNvPr id="15" name="矩形 14"/>
          <p:cNvSpPr/>
          <p:nvPr/>
        </p:nvSpPr>
        <p:spPr>
          <a:xfrm>
            <a:off x="884759" y="4048373"/>
            <a:ext cx="8928992" cy="1107996"/>
          </a:xfrm>
          <a:prstGeom prst="rect">
            <a:avLst/>
          </a:prstGeom>
        </p:spPr>
        <p:txBody>
          <a:bodyPr wrap="square">
            <a:spAutoFit/>
          </a:bodyPr>
          <a:lstStyle/>
          <a:p>
            <a:pPr algn="just">
              <a:lnSpc>
                <a:spcPct val="150000"/>
              </a:lnSpc>
            </a:pPr>
            <a:r>
              <a:rPr lang="zh-CN" altLang="en-US" sz="2200" dirty="0" smtClean="0"/>
              <a:t>       舞剧在西方通称为芭蕾（</a:t>
            </a:r>
            <a:r>
              <a:rPr lang="en-US" altLang="zh-CN" sz="2200" dirty="0" smtClean="0"/>
              <a:t>Ballet</a:t>
            </a:r>
            <a:r>
              <a:rPr lang="zh-CN" altLang="en-US" sz="2200" dirty="0" smtClean="0"/>
              <a:t>）。真正有完整故事情节的首部芭蕾是</a:t>
            </a:r>
            <a:r>
              <a:rPr lang="en-US" altLang="zh-CN" sz="2200" dirty="0" smtClean="0"/>
              <a:t>1581 </a:t>
            </a:r>
            <a:r>
              <a:rPr lang="zh-CN" altLang="en-US" sz="2200" dirty="0" smtClean="0"/>
              <a:t>年出现在法国宫廷的</a:t>
            </a:r>
            <a:r>
              <a:rPr lang="en-US" altLang="zh-CN" sz="2200" dirty="0" smtClean="0"/>
              <a:t>《</a:t>
            </a:r>
            <a:r>
              <a:rPr lang="zh-CN" altLang="en-US" sz="2200" dirty="0" smtClean="0"/>
              <a:t>皇后喜剧芭蕾</a:t>
            </a:r>
            <a:r>
              <a:rPr lang="en-US" altLang="zh-CN" sz="2200" dirty="0" smtClean="0"/>
              <a:t>》</a:t>
            </a:r>
            <a:r>
              <a:rPr lang="zh-CN" altLang="en-US" sz="2200" dirty="0" smtClean="0"/>
              <a:t>。</a:t>
            </a:r>
            <a:endParaRPr lang="zh-CN" altLang="en-US" sz="2200" dirty="0" smtClean="0"/>
          </a:p>
        </p:txBody>
      </p:sp>
      <p:sp>
        <p:nvSpPr>
          <p:cNvPr id="17" name="笑脸 16"/>
          <p:cNvSpPr/>
          <p:nvPr/>
        </p:nvSpPr>
        <p:spPr>
          <a:xfrm>
            <a:off x="956767" y="1312069"/>
            <a:ext cx="360040" cy="360040"/>
          </a:xfrm>
          <a:prstGeom prst="smileyFac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笑脸 17"/>
          <p:cNvSpPr/>
          <p:nvPr/>
        </p:nvSpPr>
        <p:spPr>
          <a:xfrm>
            <a:off x="956767" y="2752229"/>
            <a:ext cx="360040" cy="36004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笑脸 20"/>
          <p:cNvSpPr/>
          <p:nvPr/>
        </p:nvSpPr>
        <p:spPr>
          <a:xfrm>
            <a:off x="956767" y="4192389"/>
            <a:ext cx="360040" cy="360040"/>
          </a:xfrm>
          <a:prstGeom prst="smileyFac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4759" y="5344517"/>
            <a:ext cx="9001000" cy="1107996"/>
          </a:xfrm>
          <a:prstGeom prst="rect">
            <a:avLst/>
          </a:prstGeom>
        </p:spPr>
        <p:txBody>
          <a:bodyPr wrap="square">
            <a:spAutoFit/>
          </a:bodyPr>
          <a:lstStyle/>
          <a:p>
            <a:pPr algn="just">
              <a:lnSpc>
                <a:spcPct val="150000"/>
              </a:lnSpc>
            </a:pPr>
            <a:r>
              <a:rPr lang="en-US" altLang="zh-CN" sz="2200" dirty="0" smtClean="0"/>
              <a:t>         </a:t>
            </a:r>
            <a:r>
              <a:rPr lang="en-US" altLang="zh-CN" sz="2200" dirty="0" smtClean="0"/>
              <a:t>1832</a:t>
            </a:r>
            <a:r>
              <a:rPr lang="zh-CN" altLang="en-US" sz="2200" dirty="0" smtClean="0"/>
              <a:t>年</a:t>
            </a:r>
            <a:r>
              <a:rPr lang="zh-CN" altLang="en-US" sz="2200" dirty="0" smtClean="0"/>
              <a:t>，在舞剧</a:t>
            </a:r>
            <a:r>
              <a:rPr lang="en-US" altLang="zh-CN" sz="2200" dirty="0" smtClean="0"/>
              <a:t>《</a:t>
            </a:r>
            <a:r>
              <a:rPr lang="zh-CN" altLang="en-US" sz="2200" dirty="0" smtClean="0"/>
              <a:t>仙女</a:t>
            </a:r>
            <a:r>
              <a:rPr lang="en-US" altLang="zh-CN" sz="2200" dirty="0" smtClean="0"/>
              <a:t>》</a:t>
            </a:r>
            <a:r>
              <a:rPr lang="zh-CN" altLang="en-US" sz="2200" dirty="0" smtClean="0"/>
              <a:t>中首次运用“足尖舞”技巧，标志着芭蕾已经发展成为一种独立的艺术形式。</a:t>
            </a:r>
            <a:endParaRPr lang="zh-CN" altLang="en-US" sz="2200" dirty="0" smtClean="0"/>
          </a:p>
        </p:txBody>
      </p:sp>
      <p:sp>
        <p:nvSpPr>
          <p:cNvPr id="23" name="笑脸 22"/>
          <p:cNvSpPr/>
          <p:nvPr/>
        </p:nvSpPr>
        <p:spPr>
          <a:xfrm>
            <a:off x="1028775" y="5488533"/>
            <a:ext cx="360040" cy="360040"/>
          </a:xfrm>
          <a:prstGeom prst="smileyFac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知识窗</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528093"/>
            <a:ext cx="11161240" cy="2400657"/>
          </a:xfrm>
          <a:prstGeom prst="rect">
            <a:avLst/>
          </a:prstGeom>
          <a:blipFill>
            <a:blip r:embed="rId1" cstate="print"/>
            <a:tile tx="0" ty="0" sx="100000" sy="100000" flip="none" algn="tl"/>
          </a:blipFill>
        </p:spPr>
        <p:txBody>
          <a:bodyPr wrap="square">
            <a:spAutoFit/>
          </a:bodyPr>
          <a:lstStyle/>
          <a:p>
            <a:pPr algn="just">
              <a:lnSpc>
                <a:spcPct val="150000"/>
              </a:lnSpc>
            </a:pPr>
            <a:r>
              <a:rPr lang="zh-CN" altLang="en-US" sz="2000" dirty="0" smtClean="0">
                <a:latin typeface="楷体" panose="02010609060101010101" pitchFamily="49" charset="-122"/>
                <a:ea typeface="楷体" panose="02010609060101010101" pitchFamily="49" charset="-122"/>
              </a:rPr>
              <a:t>    俄罗斯芭蕾艺术，意大利芭蕾艺术和法国的芭蕾艺术，这三大芭蕾流派拥有各自独特的艺术风格。英国、丹麦、美国等国家的芭蕾艺术也是当今世界上首屈一指的。</a:t>
            </a:r>
            <a:endParaRPr lang="zh-CN" altLang="en-US" sz="2000" dirty="0" smtClean="0">
              <a:latin typeface="楷体" panose="02010609060101010101" pitchFamily="49" charset="-122"/>
              <a:ea typeface="楷体" panose="02010609060101010101" pitchFamily="49" charset="-122"/>
            </a:endParaRPr>
          </a:p>
          <a:p>
            <a:pPr algn="just">
              <a:lnSpc>
                <a:spcPct val="150000"/>
              </a:lnSpc>
            </a:pPr>
            <a:endParaRPr lang="en-US" altLang="zh-CN" sz="2000" dirty="0" smtClean="0">
              <a:latin typeface="楷体" panose="02010609060101010101" pitchFamily="49" charset="-122"/>
              <a:ea typeface="楷体" panose="02010609060101010101" pitchFamily="49" charset="-122"/>
            </a:endParaRPr>
          </a:p>
          <a:p>
            <a:pPr algn="just">
              <a:lnSpc>
                <a:spcPct val="150000"/>
              </a:lnSpc>
            </a:pPr>
            <a:r>
              <a:rPr lang="zh-CN" altLang="en-US" sz="2000" dirty="0" smtClean="0">
                <a:latin typeface="楷体" panose="02010609060101010101" pitchFamily="49" charset="-122"/>
                <a:ea typeface="楷体" panose="02010609060101010101" pitchFamily="49" charset="-122"/>
              </a:rPr>
              <a:t>    芭蕾音乐是芭蕾舞剧中的重要组成部分，它通常具有清晰的节奏、稳定的节奏运动和方正性的结构。芭蕾艺术中，舞蹈占有重要地位，因而芭蕾舞剧的鉴赏最好采用视听相结合的形式。</a:t>
            </a:r>
            <a:endParaRPr lang="zh-CN" altLang="en-US" sz="2000" dirty="0" smtClean="0">
              <a:latin typeface="楷体" panose="02010609060101010101" pitchFamily="49" charset="-122"/>
              <a:ea typeface="楷体" panose="02010609060101010101" pitchFamily="49" charset="-122"/>
            </a:endParaRPr>
          </a:p>
        </p:txBody>
      </p:sp>
      <p:pic>
        <p:nvPicPr>
          <p:cNvPr id="7" name="图片 6" descr="芭蕾4.jpg"/>
          <p:cNvPicPr>
            <a:picLocks noChangeAspect="1"/>
          </p:cNvPicPr>
          <p:nvPr/>
        </p:nvPicPr>
        <p:blipFill>
          <a:blip r:embed="rId2" cstate="print"/>
          <a:stretch>
            <a:fillRect/>
          </a:stretch>
        </p:blipFill>
        <p:spPr>
          <a:xfrm>
            <a:off x="1172791" y="4120381"/>
            <a:ext cx="1944216" cy="2592288"/>
          </a:xfrm>
          <a:prstGeom prst="rect">
            <a:avLst/>
          </a:prstGeom>
        </p:spPr>
      </p:pic>
      <p:pic>
        <p:nvPicPr>
          <p:cNvPr id="8" name="图片 7" descr="剪影2.jpg"/>
          <p:cNvPicPr>
            <a:picLocks noChangeAspect="1"/>
          </p:cNvPicPr>
          <p:nvPr/>
        </p:nvPicPr>
        <p:blipFill>
          <a:blip r:embed="rId3" cstate="print"/>
          <a:stretch>
            <a:fillRect/>
          </a:stretch>
        </p:blipFill>
        <p:spPr>
          <a:xfrm>
            <a:off x="5277247" y="4336405"/>
            <a:ext cx="2386634" cy="2390306"/>
          </a:xfrm>
          <a:prstGeom prst="rect">
            <a:avLst/>
          </a:prstGeom>
        </p:spPr>
      </p:pic>
      <p:pic>
        <p:nvPicPr>
          <p:cNvPr id="9" name="图片 8" descr="剪影3.jpg"/>
          <p:cNvPicPr>
            <a:picLocks noChangeAspect="1"/>
          </p:cNvPicPr>
          <p:nvPr/>
        </p:nvPicPr>
        <p:blipFill>
          <a:blip r:embed="rId4" cstate="print"/>
          <a:stretch>
            <a:fillRect/>
          </a:stretch>
        </p:blipFill>
        <p:spPr>
          <a:xfrm>
            <a:off x="9669735" y="4048373"/>
            <a:ext cx="1958680" cy="26442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75965"/>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拓展思考</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87875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64111" y="591989"/>
              <a:ext cx="295076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11.jpg"/>
          <p:cNvPicPr>
            <a:picLocks noChangeAspect="1"/>
          </p:cNvPicPr>
          <p:nvPr/>
        </p:nvPicPr>
        <p:blipFill>
          <a:blip r:embed="rId1" cstate="print"/>
          <a:stretch>
            <a:fillRect/>
          </a:stretch>
        </p:blipFill>
        <p:spPr>
          <a:xfrm>
            <a:off x="1532831" y="1384077"/>
            <a:ext cx="4209101" cy="4680520"/>
          </a:xfrm>
          <a:prstGeom prst="rect">
            <a:avLst/>
          </a:prstGeom>
        </p:spPr>
      </p:pic>
      <p:sp>
        <p:nvSpPr>
          <p:cNvPr id="7" name="矩形 6"/>
          <p:cNvSpPr/>
          <p:nvPr/>
        </p:nvSpPr>
        <p:spPr>
          <a:xfrm>
            <a:off x="5781303" y="2320181"/>
            <a:ext cx="6048672" cy="2862322"/>
          </a:xfrm>
          <a:prstGeom prst="rect">
            <a:avLst/>
          </a:prstGeom>
        </p:spPr>
        <p:txBody>
          <a:bodyPr wrap="square">
            <a:spAutoFit/>
          </a:bodyPr>
          <a:lstStyle/>
          <a:p>
            <a:pPr algn="just">
              <a:lnSpc>
                <a:spcPct val="150000"/>
              </a:lnSpc>
            </a:pPr>
            <a:r>
              <a:rPr lang="en-US" altLang="zh-CN" sz="2400" dirty="0" smtClean="0">
                <a:latin typeface="+mj-ea"/>
                <a:ea typeface="+mj-ea"/>
              </a:rPr>
              <a:t>1. </a:t>
            </a:r>
            <a:r>
              <a:rPr lang="zh-CN" altLang="en-US" sz="2400" dirty="0" smtClean="0">
                <a:latin typeface="+mj-ea"/>
                <a:ea typeface="+mj-ea"/>
              </a:rPr>
              <a:t>简述西方芭蕾舞的产生与发展。</a:t>
            </a:r>
            <a:endParaRPr lang="zh-CN" altLang="en-US" sz="2400" dirty="0" smtClean="0">
              <a:latin typeface="+mj-ea"/>
              <a:ea typeface="+mj-ea"/>
            </a:endParaRPr>
          </a:p>
          <a:p>
            <a:pPr algn="just">
              <a:lnSpc>
                <a:spcPct val="150000"/>
              </a:lnSpc>
            </a:pPr>
            <a:r>
              <a:rPr lang="en-US" altLang="zh-CN" sz="2400" dirty="0" smtClean="0">
                <a:latin typeface="+mj-ea"/>
                <a:ea typeface="+mj-ea"/>
              </a:rPr>
              <a:t>2. </a:t>
            </a:r>
            <a:r>
              <a:rPr lang="zh-CN" altLang="en-US" sz="2400" dirty="0" smtClean="0">
                <a:latin typeface="+mj-ea"/>
                <a:ea typeface="+mj-ea"/>
              </a:rPr>
              <a:t>简述舞剧音乐在舞剧中的作用和功能。</a:t>
            </a:r>
            <a:endParaRPr lang="zh-CN" altLang="en-US" sz="2400" dirty="0" smtClean="0">
              <a:latin typeface="+mj-ea"/>
              <a:ea typeface="+mj-ea"/>
            </a:endParaRPr>
          </a:p>
          <a:p>
            <a:pPr algn="just">
              <a:lnSpc>
                <a:spcPct val="150000"/>
              </a:lnSpc>
            </a:pPr>
            <a:r>
              <a:rPr lang="en-US" altLang="zh-CN" sz="2400" dirty="0" smtClean="0">
                <a:latin typeface="+mj-ea"/>
                <a:ea typeface="+mj-ea"/>
              </a:rPr>
              <a:t>3. </a:t>
            </a:r>
            <a:r>
              <a:rPr lang="zh-CN" altLang="en-US" sz="2400" dirty="0" smtClean="0">
                <a:latin typeface="+mj-ea"/>
                <a:ea typeface="+mj-ea"/>
              </a:rPr>
              <a:t>简述柴可夫斯基三部芭蕾舞剧的特点。</a:t>
            </a:r>
            <a:endParaRPr lang="en-US" altLang="zh-CN" sz="2400" dirty="0" smtClean="0">
              <a:latin typeface="+mj-ea"/>
              <a:ea typeface="+mj-ea"/>
            </a:endParaRPr>
          </a:p>
          <a:p>
            <a:pPr algn="just">
              <a:lnSpc>
                <a:spcPct val="150000"/>
              </a:lnSpc>
            </a:pPr>
            <a:r>
              <a:rPr lang="en-US" altLang="zh-CN" sz="2400" dirty="0" smtClean="0">
                <a:latin typeface="+mj-ea"/>
                <a:ea typeface="+mj-ea"/>
              </a:rPr>
              <a:t>4. </a:t>
            </a:r>
            <a:r>
              <a:rPr lang="zh-CN" altLang="en-US" sz="2400" dirty="0" smtClean="0">
                <a:latin typeface="+mj-ea"/>
                <a:ea typeface="+mj-ea"/>
              </a:rPr>
              <a:t>舞剧</a:t>
            </a:r>
            <a:r>
              <a:rPr lang="en-US" altLang="zh-CN" sz="2400" dirty="0" smtClean="0">
                <a:latin typeface="+mj-ea"/>
                <a:ea typeface="+mj-ea"/>
              </a:rPr>
              <a:t>《</a:t>
            </a:r>
            <a:r>
              <a:rPr lang="zh-CN" altLang="en-US" sz="2400" dirty="0" smtClean="0">
                <a:latin typeface="+mj-ea"/>
                <a:ea typeface="+mj-ea"/>
              </a:rPr>
              <a:t>白毛女</a:t>
            </a:r>
            <a:r>
              <a:rPr lang="en-US" altLang="zh-CN" sz="2400" dirty="0" smtClean="0">
                <a:latin typeface="+mj-ea"/>
                <a:ea typeface="+mj-ea"/>
              </a:rPr>
              <a:t>》</a:t>
            </a:r>
            <a:r>
              <a:rPr lang="zh-CN" altLang="en-US" sz="2400" dirty="0" smtClean="0">
                <a:latin typeface="+mj-ea"/>
                <a:ea typeface="+mj-ea"/>
              </a:rPr>
              <a:t>的音乐和同名歌剧有何 </a:t>
            </a:r>
            <a:endParaRPr lang="en-US" altLang="zh-CN" sz="2400" dirty="0" smtClean="0">
              <a:latin typeface="+mj-ea"/>
              <a:ea typeface="+mj-ea"/>
            </a:endParaRPr>
          </a:p>
          <a:p>
            <a:pPr algn="just">
              <a:lnSpc>
                <a:spcPct val="150000"/>
              </a:lnSpc>
            </a:pPr>
            <a:r>
              <a:rPr lang="en-US" altLang="zh-CN" sz="2400" dirty="0" smtClean="0">
                <a:latin typeface="+mj-ea"/>
                <a:ea typeface="+mj-ea"/>
              </a:rPr>
              <a:t>   </a:t>
            </a:r>
            <a:r>
              <a:rPr lang="zh-CN" altLang="en-US" sz="2400" dirty="0" smtClean="0">
                <a:latin typeface="+mj-ea"/>
                <a:ea typeface="+mj-ea"/>
              </a:rPr>
              <a:t>联系与变化？</a:t>
            </a:r>
            <a:endParaRPr lang="zh-CN" altLang="en-US" sz="2400" dirty="0" smtClean="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a:spLocks noChangeArrowheads="1"/>
          </p:cNvSpPr>
          <p:nvPr/>
        </p:nvSpPr>
        <p:spPr bwMode="auto">
          <a:xfrm>
            <a:off x="1460823" y="519981"/>
            <a:ext cx="348468" cy="348468"/>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9" name="Rectangle 9"/>
          <p:cNvSpPr>
            <a:spLocks noChangeArrowheads="1"/>
          </p:cNvSpPr>
          <p:nvPr/>
        </p:nvSpPr>
        <p:spPr bwMode="auto">
          <a:xfrm>
            <a:off x="380703" y="880021"/>
            <a:ext cx="1008622" cy="1008622"/>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2" name="Rectangle 12"/>
          <p:cNvSpPr>
            <a:spLocks noChangeArrowheads="1"/>
          </p:cNvSpPr>
          <p:nvPr/>
        </p:nvSpPr>
        <p:spPr bwMode="auto">
          <a:xfrm>
            <a:off x="1532831" y="3760341"/>
            <a:ext cx="422034" cy="425905"/>
          </a:xfrm>
          <a:prstGeom prst="rect">
            <a:avLst/>
          </a:prstGeom>
          <a:solidFill>
            <a:srgbClr val="FFC000"/>
          </a:solidFill>
          <a:ln>
            <a:noFill/>
          </a:ln>
        </p:spPr>
        <p:txBody>
          <a:bodyPr vert="horz" wrap="square" lIns="128580" tIns="64290" rIns="128580" bIns="64290" numCol="1" anchor="t" anchorCtr="0" compatLnSpc="1"/>
          <a:lstStyle/>
          <a:p>
            <a:endParaRPr lang="zh-CN" altLang="en-US"/>
          </a:p>
        </p:txBody>
      </p:sp>
      <p:sp>
        <p:nvSpPr>
          <p:cNvPr id="14" name="Rectangle 14"/>
          <p:cNvSpPr>
            <a:spLocks noChangeArrowheads="1"/>
          </p:cNvSpPr>
          <p:nvPr/>
        </p:nvSpPr>
        <p:spPr bwMode="auto">
          <a:xfrm>
            <a:off x="452711" y="4192389"/>
            <a:ext cx="954416" cy="954416"/>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sp>
        <p:nvSpPr>
          <p:cNvPr id="17" name="矩形 259"/>
          <p:cNvSpPr>
            <a:spLocks noChangeArrowheads="1"/>
          </p:cNvSpPr>
          <p:nvPr/>
        </p:nvSpPr>
        <p:spPr bwMode="auto">
          <a:xfrm>
            <a:off x="4269135" y="2392189"/>
            <a:ext cx="614787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b="1" dirty="0" smtClean="0">
                <a:solidFill>
                  <a:schemeClr val="accent2"/>
                </a:solidFill>
                <a:latin typeface="Arial" panose="020B0604020202020204" pitchFamily="34" charset="0"/>
                <a:cs typeface="Arial" panose="020B0604020202020204" pitchFamily="34" charset="0"/>
              </a:rPr>
              <a:t>THANK YOU </a:t>
            </a:r>
            <a:endParaRPr lang="en-US" altLang="zh-CN" sz="8000" b="1" dirty="0">
              <a:solidFill>
                <a:schemeClr val="accent2"/>
              </a:solidFill>
              <a:latin typeface="Arial" panose="020B0604020202020204" pitchFamily="34" charset="0"/>
              <a:cs typeface="Arial" panose="020B0604020202020204" pitchFamily="34" charset="0"/>
            </a:endParaRPr>
          </a:p>
        </p:txBody>
      </p:sp>
      <p:sp>
        <p:nvSpPr>
          <p:cNvPr id="7" name="Rectangle 7"/>
          <p:cNvSpPr>
            <a:spLocks noChangeArrowheads="1"/>
          </p:cNvSpPr>
          <p:nvPr/>
        </p:nvSpPr>
        <p:spPr bwMode="auto">
          <a:xfrm>
            <a:off x="1100783" y="1456085"/>
            <a:ext cx="704680" cy="704680"/>
          </a:xfrm>
          <a:prstGeom prst="rect">
            <a:avLst/>
          </a:prstGeom>
          <a:solidFill>
            <a:schemeClr val="accent2"/>
          </a:solidFill>
          <a:ln>
            <a:noFill/>
          </a:ln>
        </p:spPr>
        <p:txBody>
          <a:bodyPr vert="horz" wrap="square" lIns="128580" tIns="64290" rIns="128580" bIns="64290" numCol="1" anchor="t" anchorCtr="0" compatLnSpc="1"/>
          <a:lstStyle/>
          <a:p>
            <a:endParaRPr lang="zh-CN" altLang="en-US"/>
          </a:p>
        </p:txBody>
      </p:sp>
      <p:sp>
        <p:nvSpPr>
          <p:cNvPr id="13" name="Rectangle 13"/>
          <p:cNvSpPr>
            <a:spLocks noChangeArrowheads="1"/>
          </p:cNvSpPr>
          <p:nvPr/>
        </p:nvSpPr>
        <p:spPr bwMode="auto">
          <a:xfrm>
            <a:off x="1676847" y="1816125"/>
            <a:ext cx="915696" cy="914162"/>
          </a:xfrm>
          <a:prstGeom prst="rect">
            <a:avLst/>
          </a:prstGeom>
          <a:solidFill>
            <a:srgbClr val="FFFF00"/>
          </a:solidFill>
          <a:ln>
            <a:noFill/>
          </a:ln>
        </p:spPr>
        <p:txBody>
          <a:bodyPr vert="horz" wrap="square" lIns="128580" tIns="64290" rIns="128580" bIns="64290" numCol="1" anchor="t" anchorCtr="0" compatLnSpc="1"/>
          <a:lstStyle/>
          <a:p>
            <a:endParaRPr lang="zh-CN" altLang="en-US"/>
          </a:p>
        </p:txBody>
      </p:sp>
      <p:pic>
        <p:nvPicPr>
          <p:cNvPr id="15" name="图片 14" descr="12.jpeg"/>
          <p:cNvPicPr>
            <a:picLocks noChangeAspect="1"/>
          </p:cNvPicPr>
          <p:nvPr/>
        </p:nvPicPr>
        <p:blipFill>
          <a:blip r:embed="rId1" cstate="print"/>
          <a:stretch>
            <a:fillRect/>
          </a:stretch>
        </p:blipFill>
        <p:spPr>
          <a:xfrm>
            <a:off x="9957767" y="4480421"/>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250" fill="hold"/>
                                        <p:tgtEl>
                                          <p:spTgt spid="12"/>
                                        </p:tgtEl>
                                        <p:attrNameLst>
                                          <p:attrName>ppt_x</p:attrName>
                                        </p:attrNameLst>
                                      </p:cBhvr>
                                      <p:tavLst>
                                        <p:tav tm="0">
                                          <p:val>
                                            <p:strVal val="0-#ppt_w/2"/>
                                          </p:val>
                                        </p:tav>
                                        <p:tav tm="100000">
                                          <p:val>
                                            <p:strVal val="#ppt_x"/>
                                          </p:val>
                                        </p:tav>
                                      </p:tavLst>
                                    </p:anim>
                                    <p:anim calcmode="lin" valueType="num">
                                      <p:cBhvr additive="base">
                                        <p:cTn id="20" dur="12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accel="4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500" fill="hold"/>
                                        <p:tgtEl>
                                          <p:spTgt spid="14"/>
                                        </p:tgtEl>
                                        <p:attrNameLst>
                                          <p:attrName>ppt_x</p:attrName>
                                        </p:attrNameLst>
                                      </p:cBhvr>
                                      <p:tavLst>
                                        <p:tav tm="0">
                                          <p:val>
                                            <p:strVal val="0-#ppt_w/2"/>
                                          </p:val>
                                        </p:tav>
                                        <p:tav tm="100000">
                                          <p:val>
                                            <p:strVal val="#ppt_x"/>
                                          </p:val>
                                        </p:tav>
                                      </p:tavLst>
                                    </p:anim>
                                    <p:anim calcmode="lin" valueType="num">
                                      <p:cBhvr additive="base">
                                        <p:cTn id="24" dur="1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accel="40000" fill="hold" grpId="0"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500" fill="hold"/>
                                        <p:tgtEl>
                                          <p:spTgt spid="13"/>
                                        </p:tgtEl>
                                        <p:attrNameLst>
                                          <p:attrName>ppt_x</p:attrName>
                                        </p:attrNameLst>
                                      </p:cBhvr>
                                      <p:tavLst>
                                        <p:tav tm="0">
                                          <p:val>
                                            <p:strVal val="0-#ppt_w/2"/>
                                          </p:val>
                                        </p:tav>
                                        <p:tav tm="100000">
                                          <p:val>
                                            <p:strVal val="#ppt_x"/>
                                          </p:val>
                                        </p:tav>
                                      </p:tavLst>
                                    </p:anim>
                                    <p:anim calcmode="lin" valueType="num">
                                      <p:cBhvr additive="base">
                                        <p:cTn id="28"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 calcmode="lin" valueType="num">
                                      <p:cBhvr>
                                        <p:cTn id="3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7"/>
                                        </p:tgtEl>
                                      </p:cBhvr>
                                    </p:animEffect>
                                  </p:childTnLst>
                                </p:cTn>
                              </p:par>
                            </p:childTnLst>
                          </p:cTn>
                        </p:par>
                        <p:par>
                          <p:cTn id="38" fill="hold">
                            <p:stCondLst>
                              <p:cond delay="949"/>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17"/>
                                        </p:tgtEl>
                                      </p:cBhvr>
                                    </p:animEffect>
                                    <p:animScale>
                                      <p:cBhvr>
                                        <p:cTn id="41"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7" grpId="0"/>
      <p:bldP spid="17" grpId="1"/>
      <p:bldP spid="7"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舞剧及舞剧音乐概述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884759" y="1384077"/>
            <a:ext cx="11017224" cy="1107996"/>
          </a:xfrm>
          <a:prstGeom prst="rect">
            <a:avLst/>
          </a:prstGeom>
        </p:spPr>
        <p:txBody>
          <a:bodyPr wrap="square">
            <a:spAutoFit/>
          </a:bodyPr>
          <a:lstStyle/>
          <a:p>
            <a:pPr algn="just">
              <a:lnSpc>
                <a:spcPct val="150000"/>
              </a:lnSpc>
            </a:pPr>
            <a:r>
              <a:rPr lang="en-US" altLang="zh-CN" sz="2200" dirty="0" smtClean="0"/>
              <a:t>         </a:t>
            </a:r>
            <a:r>
              <a:rPr lang="en-US" altLang="zh-CN" sz="2200" dirty="0" smtClean="0"/>
              <a:t>19</a:t>
            </a:r>
            <a:r>
              <a:rPr lang="zh-CN" altLang="en-US" sz="2200" dirty="0" smtClean="0"/>
              <a:t>世</a:t>
            </a:r>
            <a:r>
              <a:rPr lang="zh-CN" altLang="en-US" sz="2200" dirty="0" smtClean="0"/>
              <a:t>纪末，柴可夫斯基创作的三部舞剧音乐</a:t>
            </a:r>
            <a:r>
              <a:rPr lang="en-US" altLang="zh-CN" sz="2200" dirty="0" smtClean="0"/>
              <a:t>《</a:t>
            </a:r>
            <a:r>
              <a:rPr lang="zh-CN" altLang="en-US" sz="2200" dirty="0" smtClean="0"/>
              <a:t>睡美人</a:t>
            </a:r>
            <a:r>
              <a:rPr lang="en-US" altLang="zh-CN" sz="2200" dirty="0" smtClean="0"/>
              <a:t>》《</a:t>
            </a:r>
            <a:r>
              <a:rPr lang="zh-CN" altLang="en-US" sz="2200" dirty="0" smtClean="0"/>
              <a:t>天鹅湖</a:t>
            </a:r>
            <a:r>
              <a:rPr lang="en-US" altLang="zh-CN" sz="2200" dirty="0" smtClean="0"/>
              <a:t>》《</a:t>
            </a:r>
            <a:r>
              <a:rPr lang="zh-CN" altLang="en-US" sz="2200" dirty="0" smtClean="0"/>
              <a:t>胡桃夹子</a:t>
            </a:r>
            <a:r>
              <a:rPr lang="en-US" altLang="zh-CN" sz="2200" dirty="0" smtClean="0"/>
              <a:t>》</a:t>
            </a:r>
            <a:r>
              <a:rPr lang="zh-CN" altLang="en-US" sz="2200" dirty="0" smtClean="0"/>
              <a:t>，对提高芭蕾音乐的艺术性做出了重要贡献，成为具有划时代意义的作品。</a:t>
            </a:r>
            <a:endParaRPr lang="zh-CN" altLang="en-US" sz="2200" dirty="0" smtClean="0"/>
          </a:p>
        </p:txBody>
      </p:sp>
      <p:pic>
        <p:nvPicPr>
          <p:cNvPr id="7" name="图片 6" descr="胡桃夹子.jpg"/>
          <p:cNvPicPr>
            <a:picLocks noChangeAspect="1"/>
          </p:cNvPicPr>
          <p:nvPr/>
        </p:nvPicPr>
        <p:blipFill>
          <a:blip r:embed="rId1" cstate="print"/>
          <a:stretch>
            <a:fillRect/>
          </a:stretch>
        </p:blipFill>
        <p:spPr>
          <a:xfrm>
            <a:off x="8949655" y="2680221"/>
            <a:ext cx="2635937" cy="3426718"/>
          </a:xfrm>
          <a:prstGeom prst="rect">
            <a:avLst/>
          </a:prstGeom>
        </p:spPr>
      </p:pic>
      <p:pic>
        <p:nvPicPr>
          <p:cNvPr id="8" name="图片 7" descr="天鹅湖.jpeg"/>
          <p:cNvPicPr>
            <a:picLocks noChangeAspect="1"/>
          </p:cNvPicPr>
          <p:nvPr/>
        </p:nvPicPr>
        <p:blipFill>
          <a:blip r:embed="rId2" cstate="print"/>
          <a:stretch>
            <a:fillRect/>
          </a:stretch>
        </p:blipFill>
        <p:spPr>
          <a:xfrm>
            <a:off x="5061223" y="3472309"/>
            <a:ext cx="3438989" cy="3400301"/>
          </a:xfrm>
          <a:prstGeom prst="rect">
            <a:avLst/>
          </a:prstGeom>
        </p:spPr>
      </p:pic>
      <p:pic>
        <p:nvPicPr>
          <p:cNvPr id="9" name="图片 8" descr="睡美人.jpg"/>
          <p:cNvPicPr>
            <a:picLocks noChangeAspect="1"/>
          </p:cNvPicPr>
          <p:nvPr/>
        </p:nvPicPr>
        <p:blipFill>
          <a:blip r:embed="rId3" cstate="print"/>
          <a:stretch>
            <a:fillRect/>
          </a:stretch>
        </p:blipFill>
        <p:spPr>
          <a:xfrm>
            <a:off x="884759" y="3184277"/>
            <a:ext cx="3780419" cy="25202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舞剧及舞剧音乐概述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604839" y="2392189"/>
            <a:ext cx="7056784" cy="3139321"/>
          </a:xfrm>
          <a:prstGeom prst="rect">
            <a:avLst/>
          </a:prstGeom>
        </p:spPr>
        <p:txBody>
          <a:bodyPr wrap="square">
            <a:spAutoFit/>
          </a:bodyPr>
          <a:lstStyle/>
          <a:p>
            <a:pPr algn="just">
              <a:lnSpc>
                <a:spcPct val="150000"/>
              </a:lnSpc>
            </a:pPr>
            <a:r>
              <a:rPr lang="zh-CN" altLang="en-US" sz="2200" dirty="0" smtClean="0"/>
              <a:t>        进入</a:t>
            </a:r>
            <a:r>
              <a:rPr lang="en-US" altLang="zh-CN" sz="2200" dirty="0" smtClean="0"/>
              <a:t>20</a:t>
            </a:r>
            <a:r>
              <a:rPr lang="zh-CN" altLang="en-US" sz="2200" dirty="0" smtClean="0"/>
              <a:t>世</a:t>
            </a:r>
            <a:r>
              <a:rPr lang="zh-CN" altLang="en-US" sz="2200" dirty="0" smtClean="0"/>
              <a:t>纪，舞剧获得很大发展，芭蕾舞基本上分为俄罗斯学派和法国学派。</a:t>
            </a:r>
            <a:r>
              <a:rPr lang="en-US" altLang="zh-CN" sz="2200" dirty="0" smtClean="0"/>
              <a:t>20 </a:t>
            </a:r>
            <a:r>
              <a:rPr lang="zh-CN" altLang="en-US" sz="2200" dirty="0" smtClean="0"/>
              <a:t>世纪</a:t>
            </a:r>
            <a:r>
              <a:rPr lang="en-US" altLang="zh-CN" sz="2200" dirty="0" smtClean="0"/>
              <a:t>20 </a:t>
            </a:r>
            <a:r>
              <a:rPr lang="zh-CN" altLang="en-US" sz="2200" dirty="0" smtClean="0"/>
              <a:t>年代以后，苏联式的舞剧继续循着俄国芭蕾的传统发展。与此同时，主张创新、不拘一格的“现代芭蕾”崛起。而以美国著名舞蹈家邓肯为代表的一批现代舞蹈家则创立了与传统芭蕾相对立的“现代舞”，用以自由表现个人的真情实感。</a:t>
            </a:r>
            <a:endParaRPr lang="zh-CN" altLang="en-US" sz="2200" dirty="0" smtClean="0"/>
          </a:p>
        </p:txBody>
      </p:sp>
      <p:pic>
        <p:nvPicPr>
          <p:cNvPr id="8" name="图片 7" descr="舞蹈家 邓肯.jpg"/>
          <p:cNvPicPr>
            <a:picLocks noChangeAspect="1"/>
          </p:cNvPicPr>
          <p:nvPr/>
        </p:nvPicPr>
        <p:blipFill>
          <a:blip r:embed="rId1" cstate="print"/>
          <a:stretch>
            <a:fillRect/>
          </a:stretch>
        </p:blipFill>
        <p:spPr>
          <a:xfrm>
            <a:off x="8877647" y="2320181"/>
            <a:ext cx="2304256" cy="352551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舞剧及舞剧音乐概述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100783" y="1600101"/>
            <a:ext cx="10513168" cy="1107996"/>
          </a:xfrm>
          <a:prstGeom prst="rect">
            <a:avLst/>
          </a:prstGeom>
        </p:spPr>
        <p:txBody>
          <a:bodyPr wrap="square">
            <a:spAutoFit/>
          </a:bodyPr>
          <a:lstStyle/>
          <a:p>
            <a:pPr algn="just">
              <a:lnSpc>
                <a:spcPct val="150000"/>
              </a:lnSpc>
            </a:pPr>
            <a:r>
              <a:rPr lang="zh-CN" altLang="en-US" sz="2200" dirty="0" smtClean="0"/>
              <a:t>        </a:t>
            </a:r>
            <a:r>
              <a:rPr lang="zh-CN" altLang="en-US" sz="2200" dirty="0" smtClean="0"/>
              <a:t> 在</a:t>
            </a:r>
            <a:r>
              <a:rPr lang="zh-CN" altLang="en-US" sz="2200" dirty="0" smtClean="0"/>
              <a:t>中国古代，乐、舞、诗早已成为一体。远在周初，就有为武王伐纣获胜庆典而作的</a:t>
            </a:r>
            <a:r>
              <a:rPr lang="en-US" altLang="zh-CN" sz="2200" dirty="0" smtClean="0"/>
              <a:t>《</a:t>
            </a:r>
            <a:r>
              <a:rPr lang="zh-CN" altLang="en-US" sz="2200" dirty="0" smtClean="0"/>
              <a:t>大舞</a:t>
            </a:r>
            <a:r>
              <a:rPr lang="en-US" altLang="zh-CN" sz="2200" dirty="0" smtClean="0"/>
              <a:t>》</a:t>
            </a:r>
            <a:r>
              <a:rPr lang="zh-CN" altLang="en-US" sz="2200" dirty="0" smtClean="0"/>
              <a:t>。真正意义上的舞剧则出现在中华人民共和国成立之后。</a:t>
            </a:r>
            <a:endParaRPr lang="zh-CN" altLang="en-US" sz="2200" dirty="0" smtClean="0"/>
          </a:p>
        </p:txBody>
      </p:sp>
      <p:pic>
        <p:nvPicPr>
          <p:cNvPr id="7" name="图片 6" descr="中国古代舞蹈.jpg"/>
          <p:cNvPicPr>
            <a:picLocks noChangeAspect="1"/>
          </p:cNvPicPr>
          <p:nvPr/>
        </p:nvPicPr>
        <p:blipFill>
          <a:blip r:embed="rId1" cstate="print"/>
          <a:stretch>
            <a:fillRect/>
          </a:stretch>
        </p:blipFill>
        <p:spPr>
          <a:xfrm>
            <a:off x="3837087" y="2824237"/>
            <a:ext cx="5788360" cy="366940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8"/>
          <p:cNvSpPr txBox="1"/>
          <p:nvPr/>
        </p:nvSpPr>
        <p:spPr>
          <a:xfrm>
            <a:off x="2756967" y="303957"/>
            <a:ext cx="6984776" cy="615553"/>
          </a:xfrm>
          <a:prstGeom prst="rect">
            <a:avLst/>
          </a:prstGeom>
          <a:noFill/>
        </p:spPr>
        <p:txBody>
          <a:bodyPr wrap="square" lIns="0" tIns="0" rIns="0" bIns="0" rtlCol="0" anchor="ctr">
            <a:spAutoFit/>
          </a:bodyPr>
          <a:lstStyle/>
          <a:p>
            <a:pPr algn="ct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一</a:t>
            </a:r>
            <a:r>
              <a:rPr lang="en-US" altLang="zh-CN"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4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舞剧及舞剧音乐概述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7"/>
          <p:cNvGrpSpPr/>
          <p:nvPr/>
        </p:nvGrpSpPr>
        <p:grpSpPr>
          <a:xfrm>
            <a:off x="886327" y="591989"/>
            <a:ext cx="11086097" cy="0"/>
            <a:chOff x="1028775" y="591989"/>
            <a:chExt cx="11086097" cy="0"/>
          </a:xfrm>
        </p:grpSpPr>
        <p:cxnSp>
          <p:nvCxnSpPr>
            <p:cNvPr id="19" name="直接连接符 18"/>
            <p:cNvCxnSpPr/>
            <p:nvPr/>
          </p:nvCxnSpPr>
          <p:spPr>
            <a:xfrm>
              <a:off x="1028775" y="591989"/>
              <a:ext cx="24467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80135" y="591989"/>
              <a:ext cx="27347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舞剧  白毛女.jpg"/>
          <p:cNvPicPr>
            <a:picLocks noChangeAspect="1"/>
          </p:cNvPicPr>
          <p:nvPr/>
        </p:nvPicPr>
        <p:blipFill>
          <a:blip r:embed="rId1" cstate="print"/>
          <a:stretch>
            <a:fillRect/>
          </a:stretch>
        </p:blipFill>
        <p:spPr>
          <a:xfrm>
            <a:off x="1028775" y="4192389"/>
            <a:ext cx="3667980" cy="2556123"/>
          </a:xfrm>
          <a:prstGeom prst="rect">
            <a:avLst/>
          </a:prstGeom>
        </p:spPr>
      </p:pic>
      <p:pic>
        <p:nvPicPr>
          <p:cNvPr id="7" name="图片 6" descr="舞剧  红色娘子军.jpg"/>
          <p:cNvPicPr>
            <a:picLocks noChangeAspect="1"/>
          </p:cNvPicPr>
          <p:nvPr/>
        </p:nvPicPr>
        <p:blipFill>
          <a:blip r:embed="rId2" cstate="print"/>
          <a:stretch>
            <a:fillRect/>
          </a:stretch>
        </p:blipFill>
        <p:spPr>
          <a:xfrm>
            <a:off x="1028775" y="1744117"/>
            <a:ext cx="2569646" cy="2665090"/>
          </a:xfrm>
          <a:prstGeom prst="rect">
            <a:avLst/>
          </a:prstGeom>
        </p:spPr>
      </p:pic>
      <p:pic>
        <p:nvPicPr>
          <p:cNvPr id="8" name="图片 7" descr="舞剧  文成公主.jpg"/>
          <p:cNvPicPr>
            <a:picLocks noChangeAspect="1"/>
          </p:cNvPicPr>
          <p:nvPr/>
        </p:nvPicPr>
        <p:blipFill>
          <a:blip r:embed="rId3" cstate="print"/>
          <a:stretch>
            <a:fillRect/>
          </a:stretch>
        </p:blipFill>
        <p:spPr>
          <a:xfrm>
            <a:off x="4629175" y="4840461"/>
            <a:ext cx="3102864" cy="2048256"/>
          </a:xfrm>
          <a:prstGeom prst="rect">
            <a:avLst/>
          </a:prstGeom>
        </p:spPr>
      </p:pic>
      <p:pic>
        <p:nvPicPr>
          <p:cNvPr id="9" name="图片 8" descr="舞剧 小刀会.jpg"/>
          <p:cNvPicPr>
            <a:picLocks noChangeAspect="1"/>
          </p:cNvPicPr>
          <p:nvPr/>
        </p:nvPicPr>
        <p:blipFill>
          <a:blip r:embed="rId4" cstate="print"/>
          <a:stretch>
            <a:fillRect/>
          </a:stretch>
        </p:blipFill>
        <p:spPr>
          <a:xfrm>
            <a:off x="4341143" y="2248173"/>
            <a:ext cx="2497449" cy="2466231"/>
          </a:xfrm>
          <a:prstGeom prst="rect">
            <a:avLst/>
          </a:prstGeom>
        </p:spPr>
      </p:pic>
      <p:sp>
        <p:nvSpPr>
          <p:cNvPr id="10" name="矩形 9"/>
          <p:cNvSpPr/>
          <p:nvPr/>
        </p:nvSpPr>
        <p:spPr>
          <a:xfrm>
            <a:off x="7365479" y="1960141"/>
            <a:ext cx="4824536" cy="2631490"/>
          </a:xfrm>
          <a:prstGeom prst="rect">
            <a:avLst/>
          </a:prstGeom>
        </p:spPr>
        <p:txBody>
          <a:bodyPr wrap="square">
            <a:spAutoFit/>
          </a:bodyPr>
          <a:lstStyle/>
          <a:p>
            <a:pPr algn="just">
              <a:lnSpc>
                <a:spcPct val="150000"/>
              </a:lnSpc>
            </a:pPr>
            <a:r>
              <a:rPr lang="zh-CN" altLang="en-US" sz="2200" dirty="0" smtClean="0"/>
              <a:t>芭蕾样式的</a:t>
            </a:r>
            <a:r>
              <a:rPr lang="en-US" altLang="zh-CN" sz="2200" dirty="0" smtClean="0"/>
              <a:t>《</a:t>
            </a:r>
            <a:r>
              <a:rPr lang="zh-CN" altLang="en-US" sz="2200" dirty="0" smtClean="0"/>
              <a:t>鱼美人</a:t>
            </a:r>
            <a:r>
              <a:rPr lang="en-US" altLang="zh-CN" sz="2200" dirty="0" smtClean="0"/>
              <a:t>》《</a:t>
            </a:r>
            <a:r>
              <a:rPr lang="zh-CN" altLang="en-US" sz="2200" dirty="0" smtClean="0"/>
              <a:t>白毛女</a:t>
            </a:r>
            <a:r>
              <a:rPr lang="en-US" altLang="zh-CN" sz="2200" dirty="0" smtClean="0"/>
              <a:t>》《</a:t>
            </a:r>
            <a:r>
              <a:rPr lang="zh-CN" altLang="en-US" sz="2200" dirty="0" smtClean="0"/>
              <a:t>红色娘子军</a:t>
            </a:r>
            <a:r>
              <a:rPr lang="en-US" altLang="zh-CN" sz="2200" dirty="0" smtClean="0"/>
              <a:t>》《</a:t>
            </a:r>
            <a:r>
              <a:rPr lang="zh-CN" altLang="en-US" sz="2200" dirty="0" smtClean="0"/>
              <a:t>魂</a:t>
            </a:r>
            <a:r>
              <a:rPr lang="en-US" altLang="zh-CN" sz="2200" dirty="0" smtClean="0"/>
              <a:t>》</a:t>
            </a:r>
            <a:r>
              <a:rPr lang="zh-CN" altLang="en-US" sz="2200" dirty="0" smtClean="0"/>
              <a:t>；</a:t>
            </a:r>
            <a:endParaRPr lang="en-US" altLang="zh-CN" sz="2200" dirty="0" smtClean="0"/>
          </a:p>
          <a:p>
            <a:pPr algn="just">
              <a:lnSpc>
                <a:spcPct val="150000"/>
              </a:lnSpc>
            </a:pPr>
            <a:endParaRPr lang="en-US" altLang="zh-CN" sz="2200" dirty="0" smtClean="0"/>
          </a:p>
          <a:p>
            <a:pPr algn="just">
              <a:lnSpc>
                <a:spcPct val="150000"/>
              </a:lnSpc>
            </a:pPr>
            <a:r>
              <a:rPr lang="zh-CN" altLang="en-US" sz="2200" dirty="0" smtClean="0"/>
              <a:t>古典样式的</a:t>
            </a:r>
            <a:r>
              <a:rPr lang="en-US" altLang="zh-CN" sz="2200" dirty="0" smtClean="0"/>
              <a:t>《</a:t>
            </a:r>
            <a:r>
              <a:rPr lang="zh-CN" altLang="en-US" sz="2200" dirty="0" smtClean="0"/>
              <a:t>宝莲灯</a:t>
            </a:r>
            <a:r>
              <a:rPr lang="en-US" altLang="zh-CN" sz="2200" dirty="0" smtClean="0"/>
              <a:t>》《</a:t>
            </a:r>
            <a:r>
              <a:rPr lang="zh-CN" altLang="en-US" sz="2200" dirty="0" smtClean="0"/>
              <a:t>小刀会</a:t>
            </a:r>
            <a:r>
              <a:rPr lang="en-US" altLang="zh-CN" sz="2200" dirty="0" smtClean="0"/>
              <a:t>》《</a:t>
            </a:r>
            <a:r>
              <a:rPr lang="zh-CN" altLang="en-US" sz="2200" dirty="0" smtClean="0"/>
              <a:t>丝路花雨</a:t>
            </a:r>
            <a:r>
              <a:rPr lang="en-US" altLang="zh-CN" sz="2200" dirty="0" smtClean="0"/>
              <a:t>》《</a:t>
            </a:r>
            <a:r>
              <a:rPr lang="zh-CN" altLang="en-US" sz="2200" dirty="0" smtClean="0"/>
              <a:t>雷雨</a:t>
            </a:r>
            <a:r>
              <a:rPr lang="en-US" altLang="zh-CN" sz="2200" dirty="0" smtClean="0"/>
              <a:t>》《</a:t>
            </a:r>
            <a:r>
              <a:rPr lang="zh-CN" altLang="en-US" sz="2200" dirty="0" smtClean="0"/>
              <a:t>文成公主</a:t>
            </a:r>
            <a:r>
              <a:rPr lang="en-US" altLang="zh-CN" sz="2200" dirty="0" smtClean="0"/>
              <a:t>》</a:t>
            </a:r>
            <a:r>
              <a:rPr lang="zh-CN" altLang="en-US" sz="2200" dirty="0" smtClean="0"/>
              <a:t>；</a:t>
            </a:r>
            <a:endParaRPr lang="zh-CN" altLang="en-US" sz="2200" dirty="0" smtClean="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60334" y="3571379"/>
            <a:ext cx="3960440" cy="738505"/>
          </a:xfrm>
          <a:prstGeom prst="rect">
            <a:avLst/>
          </a:prstGeom>
        </p:spPr>
        <p:txBody>
          <a:bodyPr wrap="square" lIns="0" tIns="0" rIns="0" bIns="0">
            <a:spAutoFit/>
          </a:bodyPr>
          <a:lstStyle/>
          <a:p>
            <a:r>
              <a:rPr lang="zh-CN" altLang="en-US" sz="4800" dirty="0" smtClean="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西方舞剧鉴赏</a:t>
            </a:r>
            <a:endParaRPr lang="zh-CN" altLang="en-US" sz="48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2"/>
          <p:cNvSpPr txBox="1">
            <a:spLocks noChangeArrowheads="1"/>
          </p:cNvSpPr>
          <p:nvPr>
            <p:custDataLst>
              <p:tags r:id="rId1"/>
            </p:custDataLst>
          </p:nvPr>
        </p:nvSpPr>
        <p:spPr bwMode="auto">
          <a:xfrm>
            <a:off x="5135350" y="1903487"/>
            <a:ext cx="1696079" cy="156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en-US" altLang="zh-CN" sz="10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tags/tag1.xml><?xml version="1.0" encoding="utf-8"?>
<p:tagLst xmlns:p="http://schemas.openxmlformats.org/presentationml/2006/main">
  <p:tag name="MH" val="20160830110146"/>
  <p:tag name="MH_LIBRARY" val="CONTENTS"/>
  <p:tag name="MH_TYPE" val="NUMBER"/>
  <p:tag name="ID" val="553512"/>
  <p:tag name="MH_ORDER" val="1"/>
</p:tagLst>
</file>

<file path=ppt/tags/tag10.xml><?xml version="1.0" encoding="utf-8"?>
<p:tagLst xmlns:p="http://schemas.openxmlformats.org/presentationml/2006/main">
  <p:tag name="MH" val="20161022204031"/>
  <p:tag name="MH_LIBRARY" val="GRAPHIC"/>
</p:tagLst>
</file>

<file path=ppt/tags/tag11.xml><?xml version="1.0" encoding="utf-8"?>
<p:tagLst xmlns:p="http://schemas.openxmlformats.org/presentationml/2006/main">
  <p:tag name="MH" val="20161022204031"/>
  <p:tag name="MH_LIBRARY" val="GRAPHIC"/>
  <p:tag name="MH_ORDER" val="文本框 2"/>
</p:tagLst>
</file>

<file path=ppt/tags/tag12.xml><?xml version="1.0" encoding="utf-8"?>
<p:tagLst xmlns:p="http://schemas.openxmlformats.org/presentationml/2006/main">
  <p:tag name="MH" val="20161022204031"/>
  <p:tag name="MH_LIBRARY" val="GRAPHIC"/>
</p:tagLst>
</file>

<file path=ppt/tags/tag13.xml><?xml version="1.0" encoding="utf-8"?>
<p:tagLst xmlns:p="http://schemas.openxmlformats.org/presentationml/2006/main">
  <p:tag name="MH" val="20161022204031"/>
  <p:tag name="MH_LIBRARY" val="GRAPHIC"/>
  <p:tag name="MH_ORDER" val="文本框 2"/>
</p:tagLst>
</file>

<file path=ppt/tags/tag14.xml><?xml version="1.0" encoding="utf-8"?>
<p:tagLst xmlns:p="http://schemas.openxmlformats.org/presentationml/2006/main">
  <p:tag name="MH" val="20161022204031"/>
  <p:tag name="MH_LIBRARY" val="GRAPHIC"/>
</p:tagLst>
</file>

<file path=ppt/tags/tag15.xml><?xml version="1.0" encoding="utf-8"?>
<p:tagLst xmlns:p="http://schemas.openxmlformats.org/presentationml/2006/main">
  <p:tag name="MH" val="20161022204031"/>
  <p:tag name="MH_LIBRARY" val="GRAPHIC"/>
  <p:tag name="MH_ORDER" val="文本框 2"/>
</p:tagLst>
</file>

<file path=ppt/tags/tag16.xml><?xml version="1.0" encoding="utf-8"?>
<p:tagLst xmlns:p="http://schemas.openxmlformats.org/presentationml/2006/main">
  <p:tag name="MH" val="20161022204031"/>
  <p:tag name="MH_LIBRARY" val="GRAPHIC"/>
</p:tagLst>
</file>

<file path=ppt/tags/tag17.xml><?xml version="1.0" encoding="utf-8"?>
<p:tagLst xmlns:p="http://schemas.openxmlformats.org/presentationml/2006/main">
  <p:tag name="MH" val="20161022204031"/>
  <p:tag name="MH_LIBRARY" val="GRAPHIC"/>
  <p:tag name="MH_ORDER" val="文本框 2"/>
</p:tagLst>
</file>

<file path=ppt/tags/tag18.xml><?xml version="1.0" encoding="utf-8"?>
<p:tagLst xmlns:p="http://schemas.openxmlformats.org/presentationml/2006/main">
  <p:tag name="MH" val="20161022204031"/>
  <p:tag name="MH_LIBRARY" val="GRAPHIC"/>
</p:tagLst>
</file>

<file path=ppt/tags/tag19.xml><?xml version="1.0" encoding="utf-8"?>
<p:tagLst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PASSING_SCORE" val="100.000000"/>
  <p:tag name="ISPRING_SCORM_ENDPOINT" val="&lt;endpoint&gt;&lt;enable&gt;0&lt;/enable&gt;&lt;lrs&gt;http://&lt;/lrs&gt;&lt;auth&gt;0&lt;/auth&gt;&lt;login&gt;&lt;/login&gt;&lt;password&gt;&lt;/password&gt;&lt;key&gt;&lt;/key&gt;&lt;name&gt;&lt;/name&gt;&lt;email&gt;&lt;/email&gt;&lt;/endpoint&gt;&#10;"/>
  <p:tag name="ISPRING_PRESENTATION_TITLE" val="bt215"/>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NUMBER"/>
  <p:tag name="ID" val="553512"/>
  <p:tag name="MH_ORDER" val="2"/>
</p:tagLst>
</file>

<file path=ppt/tags/tag4.xml><?xml version="1.0" encoding="utf-8"?>
<p:tagLst xmlns:p="http://schemas.openxmlformats.org/presentationml/2006/main">
  <p:tag name="MH" val="20160830110146"/>
  <p:tag name="MH_LIBRARY" val="CONTENTS"/>
  <p:tag name="MH_TYPE" val="OTHERS"/>
  <p:tag name="ID" val="553512"/>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ENTRY"/>
  <p:tag name="ID" val="553512"/>
  <p:tag name="MH_ORDER" val="1"/>
</p:tagLst>
</file>

<file path=ppt/tags/tag7.xml><?xml version="1.0" encoding="utf-8"?>
<p:tagLst xmlns:p="http://schemas.openxmlformats.org/presentationml/2006/main">
  <p:tag name="MH" val="20160830110146"/>
  <p:tag name="MH_LIBRARY" val="CONTENTS"/>
  <p:tag name="MH_TYPE" val="NUMBER"/>
  <p:tag name="ID" val="553512"/>
  <p:tag name="MH_ORDER" val="1"/>
</p:tagLst>
</file>

<file path=ppt/tags/tag8.xml><?xml version="1.0" encoding="utf-8"?>
<p:tagLst xmlns:p="http://schemas.openxmlformats.org/presentationml/2006/main">
  <p:tag name="MH" val="20160830110146"/>
  <p:tag name="MH_LIBRARY" val="CONTENTS"/>
  <p:tag name="MH_TYPE" val="ENTRY"/>
  <p:tag name="ID" val="553512"/>
  <p:tag name="MH_ORDER" val="1"/>
</p:tagLst>
</file>

<file path=ppt/tags/tag9.xml><?xml version="1.0" encoding="utf-8"?>
<p:tagLst xmlns:p="http://schemas.openxmlformats.org/presentationml/2006/main">
  <p:tag name="MH" val="20161022204031"/>
  <p:tag name="MH_LIBRARY" val="GRAPHIC"/>
  <p:tag name="MH_ORDER" val="文本框 2"/>
</p:tagLst>
</file>

<file path=ppt/theme/theme1.xml><?xml version="1.0" encoding="utf-8"?>
<a:theme xmlns:a="http://schemas.openxmlformats.org/drawingml/2006/main" name="1_自定义设计方案">
  <a:themeElements>
    <a:clrScheme name="自定义 100">
      <a:dk1>
        <a:sysClr val="windowText" lastClr="000000"/>
      </a:dk1>
      <a:lt1>
        <a:sysClr val="window" lastClr="FFFFFF"/>
      </a:lt1>
      <a:dk2>
        <a:srgbClr val="44546A"/>
      </a:dk2>
      <a:lt2>
        <a:srgbClr val="E7E6E6"/>
      </a:lt2>
      <a:accent1>
        <a:srgbClr val="83CF8F"/>
      </a:accent1>
      <a:accent2>
        <a:srgbClr val="595959"/>
      </a:accent2>
      <a:accent3>
        <a:srgbClr val="83CF8F"/>
      </a:accent3>
      <a:accent4>
        <a:srgbClr val="595959"/>
      </a:accent4>
      <a:accent5>
        <a:srgbClr val="83CF8F"/>
      </a:accent5>
      <a:accent6>
        <a:srgbClr val="595959"/>
      </a:accent6>
      <a:hlink>
        <a:srgbClr val="83CF8F"/>
      </a:hlink>
      <a:folHlink>
        <a:srgbClr val="59595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3837</Words>
  <Application>WPS 演示</Application>
  <PresentationFormat>自定义</PresentationFormat>
  <Paragraphs>214</Paragraphs>
  <Slides>42</Slides>
  <Notes>42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Arial</vt:lpstr>
      <vt:lpstr>宋体</vt:lpstr>
      <vt:lpstr>Wingdings</vt:lpstr>
      <vt:lpstr>Calibri</vt:lpstr>
      <vt:lpstr>字魂59号-创粗黑</vt:lpstr>
      <vt:lpstr>微软雅黑</vt:lpstr>
      <vt:lpstr>Times New Roman</vt:lpstr>
      <vt:lpstr>Arial Unicode MS</vt:lpstr>
      <vt:lpstr>Calibri Light</vt:lpstr>
      <vt:lpstr>楷体</vt:lpstr>
      <vt:lpstr>黑体</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bt215</dc:title>
  <dc:creator/>
  <cp:lastModifiedBy>武静影</cp:lastModifiedBy>
  <cp:revision>3</cp:revision>
  <dcterms:created xsi:type="dcterms:W3CDTF">2016-11-29T13:18:00Z</dcterms:created>
  <dcterms:modified xsi:type="dcterms:W3CDTF">2021-02-19T02:24:05Z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